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wav" ContentType="audio/x-wav"/>
  <Default Extension="png" ContentType="image/png"/>
  <Default Extension="emf" ContentType="image/x-emf"/>
  <Default Extension="wmf" ContentType="image/x-wmf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0" r:id="rId3"/>
    <p:sldId id="272" r:id="rId4"/>
    <p:sldId id="258" r:id="rId5"/>
    <p:sldId id="283" r:id="rId6"/>
    <p:sldId id="284" r:id="rId7"/>
    <p:sldId id="326" r:id="rId8"/>
    <p:sldId id="287" r:id="rId9"/>
    <p:sldId id="288" r:id="rId10"/>
    <p:sldId id="297" r:id="rId11"/>
    <p:sldId id="298" r:id="rId12"/>
    <p:sldId id="299" r:id="rId13"/>
    <p:sldId id="300" r:id="rId14"/>
    <p:sldId id="301" r:id="rId15"/>
    <p:sldId id="303" r:id="rId16"/>
    <p:sldId id="344" r:id="rId17"/>
    <p:sldId id="353" r:id="rId18"/>
    <p:sldId id="354" r:id="rId19"/>
    <p:sldId id="355" r:id="rId20"/>
    <p:sldId id="305" r:id="rId21"/>
    <p:sldId id="307" r:id="rId22"/>
    <p:sldId id="357" r:id="rId23"/>
    <p:sldId id="358" r:id="rId24"/>
    <p:sldId id="320" r:id="rId25"/>
    <p:sldId id="359" r:id="rId26"/>
    <p:sldId id="360" r:id="rId27"/>
    <p:sldId id="309" r:id="rId28"/>
    <p:sldId id="319" r:id="rId29"/>
    <p:sldId id="321" r:id="rId30"/>
    <p:sldId id="361" r:id="rId31"/>
    <p:sldId id="362" r:id="rId32"/>
    <p:sldId id="363" r:id="rId33"/>
    <p:sldId id="322" r:id="rId34"/>
  </p:sldIdLst>
  <p:sldSz cx="12192000" cy="6858000"/>
  <p:notesSz cx="6797675" cy="9928225"/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5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0066"/>
    <a:srgbClr val="44546A"/>
    <a:srgbClr val="7131A1"/>
    <a:srgbClr val="786DCE"/>
    <a:srgbClr val="42B3E8"/>
    <a:srgbClr val="A962D4"/>
    <a:srgbClr val="A556E0"/>
    <a:srgbClr val="6399E2"/>
    <a:srgbClr val="AB60D3"/>
    <a:srgbClr val="7F7B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568" y="48"/>
      </p:cViewPr>
      <p:guideLst>
        <p:guide orient="horz" pos="2135"/>
        <p:guide pos="38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8" Type="http://schemas.openxmlformats.org/officeDocument/2006/relationships/tags" Target="tags/tag83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7" Type="http://schemas.openxmlformats.org/officeDocument/2006/relationships/image" Target="../media/image28.wmf"/><Relationship Id="rId6" Type="http://schemas.openxmlformats.org/officeDocument/2006/relationships/image" Target="../media/image27.wmf"/><Relationship Id="rId5" Type="http://schemas.openxmlformats.org/officeDocument/2006/relationships/image" Target="../media/image26.wmf"/><Relationship Id="rId4" Type="http://schemas.openxmlformats.org/officeDocument/2006/relationships/image" Target="../media/image25.wmf"/><Relationship Id="rId3" Type="http://schemas.openxmlformats.org/officeDocument/2006/relationships/image" Target="../media/image24.wmf"/><Relationship Id="rId2" Type="http://schemas.openxmlformats.org/officeDocument/2006/relationships/image" Target="../media/image23.wmf"/><Relationship Id="rId1" Type="http://schemas.openxmlformats.org/officeDocument/2006/relationships/image" Target="../media/image22.wmf"/></Relationships>
</file>

<file path=ppt/drawings/_rels/vmlDrawing2.vml.rels><?xml version="1.0" encoding="UTF-8" standalone="yes"?>
<Relationships xmlns="http://schemas.openxmlformats.org/package/2006/relationships"><Relationship Id="rId6" Type="http://schemas.openxmlformats.org/officeDocument/2006/relationships/image" Target="../media/image24.wmf"/><Relationship Id="rId5" Type="http://schemas.openxmlformats.org/officeDocument/2006/relationships/image" Target="../media/image31.wmf"/><Relationship Id="rId4" Type="http://schemas.openxmlformats.org/officeDocument/2006/relationships/image" Target="../media/image30.wmf"/><Relationship Id="rId3" Type="http://schemas.openxmlformats.org/officeDocument/2006/relationships/image" Target="../media/image25.wmf"/><Relationship Id="rId2" Type="http://schemas.openxmlformats.org/officeDocument/2006/relationships/image" Target="../media/image23.wmf"/><Relationship Id="rId1" Type="http://schemas.openxmlformats.org/officeDocument/2006/relationships/image" Target="../media/image29.wmf"/></Relationships>
</file>

<file path=ppt/drawings/_rels/vmlDrawing3.vml.rels><?xml version="1.0" encoding="UTF-8" standalone="yes"?>
<Relationships xmlns="http://schemas.openxmlformats.org/package/2006/relationships"><Relationship Id="rId7" Type="http://schemas.openxmlformats.org/officeDocument/2006/relationships/image" Target="../media/image30.wmf"/><Relationship Id="rId6" Type="http://schemas.openxmlformats.org/officeDocument/2006/relationships/image" Target="../media/image25.wmf"/><Relationship Id="rId5" Type="http://schemas.openxmlformats.org/officeDocument/2006/relationships/image" Target="../media/image29.wmf"/><Relationship Id="rId4" Type="http://schemas.openxmlformats.org/officeDocument/2006/relationships/image" Target="../media/image24.wmf"/><Relationship Id="rId3" Type="http://schemas.openxmlformats.org/officeDocument/2006/relationships/image" Target="../media/image33.wmf"/><Relationship Id="rId2" Type="http://schemas.openxmlformats.org/officeDocument/2006/relationships/image" Target="../media/image32.wmf"/><Relationship Id="rId1" Type="http://schemas.openxmlformats.org/officeDocument/2006/relationships/image" Target="../media/image2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wmf"/></Relationships>
</file>

<file path=ppt/drawings/_rels/vmlDrawing5.vml.rels><?xml version="1.0" encoding="UTF-8" standalone="yes"?>
<Relationships xmlns="http://schemas.openxmlformats.org/package/2006/relationships"><Relationship Id="rId5" Type="http://schemas.openxmlformats.org/officeDocument/2006/relationships/image" Target="../media/image40.wmf"/><Relationship Id="rId4" Type="http://schemas.openxmlformats.org/officeDocument/2006/relationships/image" Target="../media/image39.wmf"/><Relationship Id="rId3" Type="http://schemas.openxmlformats.org/officeDocument/2006/relationships/image" Target="../media/image38.wmf"/><Relationship Id="rId2" Type="http://schemas.openxmlformats.org/officeDocument/2006/relationships/image" Target="../media/image37.wmf"/><Relationship Id="rId1" Type="http://schemas.openxmlformats.org/officeDocument/2006/relationships/image" Target="../media/image36.wmf"/></Relationships>
</file>

<file path=ppt/drawings/_rels/vmlDrawing6.vml.rels><?xml version="1.0" encoding="UTF-8" standalone="yes"?>
<Relationships xmlns="http://schemas.openxmlformats.org/package/2006/relationships"><Relationship Id="rId4" Type="http://schemas.openxmlformats.org/officeDocument/2006/relationships/image" Target="../media/image44.wmf"/><Relationship Id="rId3" Type="http://schemas.openxmlformats.org/officeDocument/2006/relationships/image" Target="../media/image43.wmf"/><Relationship Id="rId2" Type="http://schemas.openxmlformats.org/officeDocument/2006/relationships/image" Target="../media/image42.wmf"/><Relationship Id="rId1" Type="http://schemas.openxmlformats.org/officeDocument/2006/relationships/image" Target="../media/image41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49.wmf"/><Relationship Id="rId1" Type="http://schemas.openxmlformats.org/officeDocument/2006/relationships/image" Target="../media/image48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.wmf"/><Relationship Id="rId2" Type="http://schemas.openxmlformats.org/officeDocument/2006/relationships/image" Target="../media/image51.wmf"/><Relationship Id="rId1" Type="http://schemas.openxmlformats.org/officeDocument/2006/relationships/image" Target="../media/image50.wmf"/></Relationships>
</file>

<file path=ppt/media/>
</file>

<file path=ppt/media/audio1.wav>
</file>

<file path=ppt/media/audio2.wav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7.png>
</file>

<file path=ppt/media/image18.jpeg>
</file>

<file path=ppt/media/image2.png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png>
</file>

<file path=ppt/media/image30.wmf>
</file>

<file path=ppt/media/image31.wmf>
</file>

<file path=ppt/media/image32.wmf>
</file>

<file path=ppt/media/image33.wmf>
</file>

<file path=ppt/media/image35.wmf>
</file>

<file path=ppt/media/image36.wmf>
</file>

<file path=ppt/media/image37.wmf>
</file>

<file path=ppt/media/image38.wmf>
</file>

<file path=ppt/media/image39.wmf>
</file>

<file path=ppt/media/image4.png>
</file>

<file path=ppt/media/image40.wmf>
</file>

<file path=ppt/media/image41.wmf>
</file>

<file path=ppt/media/image42.wmf>
</file>

<file path=ppt/media/image43.wmf>
</file>

<file path=ppt/media/image44.wmf>
</file>

<file path=ppt/media/image47.wmf>
</file>

<file path=ppt/media/image48.wmf>
</file>

<file path=ppt/media/image49.wmf>
</file>

<file path=ppt/media/image5.wdp>
</file>

<file path=ppt/media/image50.wmf>
</file>

<file path=ppt/media/image51.wmf>
</file>

<file path=ppt/media/image52.wmf>
</file>

<file path=ppt/media/image53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tags" Target="../tags/tag2.xml"/><Relationship Id="rId7" Type="http://schemas.openxmlformats.org/officeDocument/2006/relationships/image" Target="../media/image8.png"/><Relationship Id="rId6" Type="http://schemas.openxmlformats.org/officeDocument/2006/relationships/tags" Target="../tags/tag1.xml"/><Relationship Id="rId5" Type="http://schemas.openxmlformats.org/officeDocument/2006/relationships/image" Target="../media/image7.emf"/><Relationship Id="rId4" Type="http://schemas.openxmlformats.org/officeDocument/2006/relationships/image" Target="../media/image6.emf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tags" Target="../tags/tag4.xml"/><Relationship Id="rId3" Type="http://schemas.openxmlformats.org/officeDocument/2006/relationships/image" Target="../media/image9.png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1" y="-2"/>
            <a:ext cx="12192001" cy="6910388"/>
            <a:chOff x="-1" y="-52392"/>
            <a:chExt cx="12192001" cy="6962778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40803" y="-2693196"/>
              <a:ext cx="6910391" cy="12192000"/>
            </a:xfrm>
            <a:prstGeom prst="rect">
              <a:avLst/>
            </a:prstGeom>
          </p:spPr>
        </p:pic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2614611" y="-2667003"/>
              <a:ext cx="6962778" cy="12192000"/>
            </a:xfrm>
            <a:prstGeom prst="rect">
              <a:avLst/>
            </a:prstGeom>
          </p:spPr>
        </p:pic>
      </p:grpSp>
      <p:sp>
        <p:nvSpPr>
          <p:cNvPr id="6" name="图文框 5"/>
          <p:cNvSpPr/>
          <p:nvPr userDrawn="1"/>
        </p:nvSpPr>
        <p:spPr>
          <a:xfrm>
            <a:off x="0" y="0"/>
            <a:ext cx="12192000" cy="6884191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7" name="图文框 6"/>
          <p:cNvSpPr/>
          <p:nvPr userDrawn="1"/>
        </p:nvSpPr>
        <p:spPr>
          <a:xfrm>
            <a:off x="0" y="1312540"/>
            <a:ext cx="11144250" cy="356426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1A2E0"/>
              </a:gs>
              <a:gs pos="38000">
                <a:srgbClr val="786DCE"/>
              </a:gs>
              <a:gs pos="100000">
                <a:srgbClr val="6CBFE6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algn="t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8" name="TextBox 12"/>
          <p:cNvSpPr txBox="1"/>
          <p:nvPr userDrawn="1"/>
        </p:nvSpPr>
        <p:spPr>
          <a:xfrm>
            <a:off x="5524507" y="2435314"/>
            <a:ext cx="510909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96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线性代数</a:t>
            </a:r>
            <a:endParaRPr lang="en-US" altLang="zh-CN" sz="96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12"/>
          <p:cNvSpPr txBox="1"/>
          <p:nvPr userDrawn="1"/>
        </p:nvSpPr>
        <p:spPr>
          <a:xfrm>
            <a:off x="7879402" y="1554857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 defTabSz="1218565"/>
            <a:r>
              <a:rPr lang="zh-CN" altLang="en-US" sz="48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工程数学</a:t>
            </a:r>
            <a:endParaRPr lang="en-US" altLang="zh-CN" sz="48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2"/>
          <p:cNvSpPr txBox="1"/>
          <p:nvPr userDrawn="1"/>
        </p:nvSpPr>
        <p:spPr>
          <a:xfrm>
            <a:off x="9118170" y="3986158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8565"/>
            <a:r>
              <a:rPr lang="zh-CN" altLang="en-US" sz="3200" b="1" dirty="0">
                <a:solidFill>
                  <a:schemeClr val="bg1"/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第七版</a:t>
            </a:r>
            <a:endParaRPr lang="en-US" altLang="zh-CN" sz="3200" b="1" dirty="0">
              <a:solidFill>
                <a:schemeClr val="bg1"/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783949" y="5176128"/>
            <a:ext cx="367267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200" dirty="0">
                <a:solidFill>
                  <a:srgbClr val="786DC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同济大学数学科学学院  编</a:t>
            </a:r>
            <a:endParaRPr lang="zh-CN" altLang="en-US" sz="2200" dirty="0">
              <a:solidFill>
                <a:srgbClr val="786DC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96"/>
          <a:stretch>
            <a:fillRect/>
          </a:stretch>
        </p:blipFill>
        <p:spPr>
          <a:xfrm>
            <a:off x="8906854" y="6201908"/>
            <a:ext cx="1461199" cy="262986"/>
          </a:xfrm>
          <a:prstGeom prst="rect">
            <a:avLst/>
          </a:prstGeom>
        </p:spPr>
      </p:pic>
      <p:cxnSp>
        <p:nvCxnSpPr>
          <p:cNvPr id="13" name="直接连接符 12"/>
          <p:cNvCxnSpPr/>
          <p:nvPr userDrawn="1"/>
        </p:nvCxnSpPr>
        <p:spPr>
          <a:xfrm>
            <a:off x="5661061" y="4284324"/>
            <a:ext cx="3457109" cy="22447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 userDrawn="1"/>
        </p:nvCxnSpPr>
        <p:spPr>
          <a:xfrm>
            <a:off x="5661060" y="2372098"/>
            <a:ext cx="4706993" cy="57603"/>
          </a:xfrm>
          <a:prstGeom prst="line">
            <a:avLst/>
          </a:prstGeom>
          <a:ln>
            <a:solidFill>
              <a:schemeClr val="bg1"/>
            </a:solidFill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786" r="1250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图文框 3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  <a:lumMod val="9100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pic>
        <p:nvPicPr>
          <p:cNvPr id="5" name="Picture 44"/>
          <p:cNvPicPr>
            <a:picLocks noChangeAspect="1" noChangeArrowheads="1"/>
          </p:cNvPicPr>
          <p:nvPr userDrawn="1"/>
        </p:nvPicPr>
        <p:blipFill>
          <a:blip r:embed="rId4"/>
          <a:srcRect r="78944"/>
          <a:stretch>
            <a:fillRect/>
          </a:stretch>
        </p:blipFill>
        <p:spPr bwMode="auto">
          <a:xfrm rot="619870">
            <a:off x="8042179" y="2317217"/>
            <a:ext cx="23622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34"/>
          <p:cNvPicPr>
            <a:picLocks noChangeAspect="1" noChangeArrowheads="1"/>
          </p:cNvPicPr>
          <p:nvPr userDrawn="1"/>
        </p:nvPicPr>
        <p:blipFill>
          <a:blip r:embed="rId5">
            <a:lum bright="40000" contrast="-40000"/>
          </a:blip>
          <a:srcRect r="78265"/>
          <a:stretch>
            <a:fillRect/>
          </a:stretch>
        </p:blipFill>
        <p:spPr bwMode="auto">
          <a:xfrm rot="20785862">
            <a:off x="1590992" y="3337131"/>
            <a:ext cx="2438400" cy="171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PA-102278"/>
          <p:cNvSpPr/>
          <p:nvPr userDrawn="1">
            <p:custDataLst>
              <p:tags r:id="rId6"/>
            </p:custDataLst>
          </p:nvPr>
        </p:nvSpPr>
        <p:spPr>
          <a:xfrm>
            <a:off x="1220651" y="1581150"/>
            <a:ext cx="9752149" cy="3695700"/>
          </a:xfrm>
          <a:prstGeom prst="rect">
            <a:avLst/>
          </a:prstGeom>
          <a:blipFill>
            <a:blip r:embed="rId7">
              <a:alphaModFix amt="86000"/>
            </a:blip>
            <a:stretch>
              <a:fillRect/>
            </a:stretch>
          </a:blipFill>
          <a:ln>
            <a:noFill/>
          </a:ln>
          <a:effectLst>
            <a:outerShdw blurRad="228600" dist="1397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PA-102279"/>
          <p:cNvSpPr/>
          <p:nvPr userDrawn="1">
            <p:custDataLst>
              <p:tags r:id="rId8"/>
            </p:custDataLst>
          </p:nvPr>
        </p:nvSpPr>
        <p:spPr>
          <a:xfrm>
            <a:off x="9442938" y="4377825"/>
            <a:ext cx="1158070" cy="882698"/>
          </a:xfrm>
          <a:custGeom>
            <a:avLst/>
            <a:gdLst>
              <a:gd name="connsiteX0" fmla="*/ 808111 w 1616222"/>
              <a:gd name="connsiteY0" fmla="*/ 0 h 1231908"/>
              <a:gd name="connsiteX1" fmla="*/ 1616222 w 1616222"/>
              <a:gd name="connsiteY1" fmla="*/ 1231908 h 1231908"/>
              <a:gd name="connsiteX2" fmla="*/ 1243936 w 1616222"/>
              <a:gd name="connsiteY2" fmla="*/ 1231908 h 1231908"/>
              <a:gd name="connsiteX3" fmla="*/ 791286 w 1616222"/>
              <a:gd name="connsiteY3" fmla="*/ 541875 h 1231908"/>
              <a:gd name="connsiteX4" fmla="*/ 338636 w 1616222"/>
              <a:gd name="connsiteY4" fmla="*/ 1231908 h 1231908"/>
              <a:gd name="connsiteX5" fmla="*/ 0 w 1616222"/>
              <a:gd name="connsiteY5" fmla="*/ 1231908 h 1231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16222" h="1231908">
                <a:moveTo>
                  <a:pt x="808111" y="0"/>
                </a:moveTo>
                <a:lnTo>
                  <a:pt x="1616222" y="1231908"/>
                </a:lnTo>
                <a:lnTo>
                  <a:pt x="1243936" y="1231908"/>
                </a:lnTo>
                <a:lnTo>
                  <a:pt x="791286" y="541875"/>
                </a:lnTo>
                <a:lnTo>
                  <a:pt x="338636" y="1231908"/>
                </a:lnTo>
                <a:lnTo>
                  <a:pt x="0" y="12319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文框 14"/>
          <p:cNvSpPr/>
          <p:nvPr userDrawn="1"/>
        </p:nvSpPr>
        <p:spPr>
          <a:xfrm>
            <a:off x="0" y="0"/>
            <a:ext cx="12192000" cy="6884192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grpSp>
        <p:nvGrpSpPr>
          <p:cNvPr id="2" name="组合 1"/>
          <p:cNvGrpSpPr/>
          <p:nvPr userDrawn="1"/>
        </p:nvGrpSpPr>
        <p:grpSpPr>
          <a:xfrm>
            <a:off x="297499" y="6435405"/>
            <a:ext cx="2318644" cy="306705"/>
            <a:chOff x="297499" y="6435405"/>
            <a:chExt cx="2318644" cy="306705"/>
          </a:xfrm>
        </p:grpSpPr>
        <p:sp>
          <p:nvSpPr>
            <p:cNvPr id="8" name="PA-102278"/>
            <p:cNvSpPr/>
            <p:nvPr>
              <p:custDataLst>
                <p:tags r:id="rId2"/>
              </p:custDataLst>
            </p:nvPr>
          </p:nvSpPr>
          <p:spPr>
            <a:xfrm rot="16200000">
              <a:off x="298234" y="6545593"/>
              <a:ext cx="81476" cy="82947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476828" y="6435405"/>
              <a:ext cx="213931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en-US" altLang="zh-CN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4.1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向量组及其线性组合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10" name="直接连接符 9"/>
          <p:cNvCxnSpPr/>
          <p:nvPr userDrawn="1"/>
        </p:nvCxnSpPr>
        <p:spPr>
          <a:xfrm flipV="1">
            <a:off x="2654234" y="6615405"/>
            <a:ext cx="9540000" cy="12400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>
            <a:off x="0" y="217369"/>
            <a:ext cx="9180000" cy="28338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 userDrawn="1"/>
        </p:nvGrpSpPr>
        <p:grpSpPr>
          <a:xfrm>
            <a:off x="9339277" y="112357"/>
            <a:ext cx="2727253" cy="306705"/>
            <a:chOff x="4446532" y="3132367"/>
            <a:chExt cx="2727253" cy="306705"/>
          </a:xfrm>
        </p:grpSpPr>
        <p:sp>
          <p:nvSpPr>
            <p:cNvPr id="13" name="PA-102278"/>
            <p:cNvSpPr/>
            <p:nvPr>
              <p:custDataLst>
                <p:tags r:id="rId4"/>
              </p:custDataLst>
            </p:nvPr>
          </p:nvSpPr>
          <p:spPr>
            <a:xfrm rot="18900000">
              <a:off x="4446532" y="3189626"/>
              <a:ext cx="142507" cy="145080"/>
            </a:xfrm>
            <a:prstGeom prst="rect">
              <a:avLst/>
            </a:prstGeom>
            <a:blipFill>
              <a:blip r:embed="rId3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矩形 13"/>
            <p:cNvSpPr/>
            <p:nvPr/>
          </p:nvSpPr>
          <p:spPr>
            <a:xfrm>
              <a:off x="4699190" y="3132367"/>
              <a:ext cx="247459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第四章 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向量组的线性相关性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34000">
                <a:srgbClr val="786DCE">
                  <a:alpha val="52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: 剪去对角 21"/>
          <p:cNvSpPr/>
          <p:nvPr userDrawn="1"/>
        </p:nvSpPr>
        <p:spPr>
          <a:xfrm>
            <a:off x="2496186" y="1627425"/>
            <a:ext cx="7199628" cy="3231673"/>
          </a:xfrm>
          <a:prstGeom prst="snip2DiagRect">
            <a:avLst>
              <a:gd name="adj1" fmla="val 0"/>
              <a:gd name="adj2" fmla="val 6393"/>
            </a:avLst>
          </a:prstGeom>
          <a:gradFill flip="none" rotWithShape="1">
            <a:gsLst>
              <a:gs pos="0">
                <a:schemeClr val="bg1"/>
              </a:gs>
              <a:gs pos="29000">
                <a:schemeClr val="bg1">
                  <a:alpha val="50000"/>
                </a:schemeClr>
              </a:gs>
              <a:gs pos="66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8100000" scaled="1"/>
            <a:tileRect/>
          </a:gradFill>
          <a:ln>
            <a:gradFill flip="none" rotWithShape="1">
              <a:gsLst>
                <a:gs pos="53000">
                  <a:srgbClr val="AA69D6"/>
                </a:gs>
                <a:gs pos="2419">
                  <a:srgbClr val="AC5FD4"/>
                </a:gs>
                <a:gs pos="26000">
                  <a:srgbClr val="AC5FD4"/>
                </a:gs>
                <a:gs pos="100000">
                  <a:srgbClr val="7030A0"/>
                </a:gs>
              </a:gsLst>
              <a:path path="circle">
                <a:fillToRect l="50000" t="50000" r="50000" b="50000"/>
              </a:path>
              <a:tileRect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3008630" y="2211408"/>
            <a:ext cx="6174740" cy="2063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indent="575945" algn="just">
              <a:lnSpc>
                <a:spcPct val="150000"/>
              </a:lnSpc>
            </a:pP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本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PPT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为高等教育出版社出版的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《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工程数学  线性代数</a:t>
            </a:r>
            <a:r>
              <a:rPr lang="en-US" altLang="zh-CN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》</a:t>
            </a:r>
            <a:r>
              <a:rPr lang="zh-CN" altLang="en-US" sz="2200" kern="100" dirty="0">
                <a:solidFill>
                  <a:prstClr val="black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方正大标宋简体" panose="02010601030101010101" charset="-122"/>
                <a:sym typeface="+mn-ea"/>
              </a:rPr>
              <a:t>第七版教材配套课件，仅供受赠老师本人用于“线性代数”课堂教学。未经许可，任何人不能以任何方式进行传播。</a:t>
            </a:r>
            <a:endParaRPr lang="zh-CN" altLang="en-US" sz="2200" kern="100" dirty="0">
              <a:solidFill>
                <a:prstClr val="black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方正大标宋简体" panose="02010601030101010101" charset="-122"/>
              <a:sym typeface="+mn-ea"/>
            </a:endParaRPr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4981488" y="5711355"/>
            <a:ext cx="2229025" cy="475907"/>
            <a:chOff x="3928951" y="7786292"/>
            <a:chExt cx="2663761" cy="568726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1954" y="7786292"/>
              <a:ext cx="2050758" cy="472171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28951" y="7804037"/>
              <a:ext cx="551568" cy="550981"/>
            </a:xfrm>
            <a:prstGeom prst="rect">
              <a:avLst/>
            </a:prstGeom>
          </p:spPr>
        </p:pic>
      </p:grpSp>
      <p:sp>
        <p:nvSpPr>
          <p:cNvPr id="14" name="图文框 13"/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ftr" sz="quarter" idx="10"/>
          </p:nvPr>
        </p:nvSpPr>
        <p:spPr>
          <a:xfrm>
            <a:off x="4165600" y="6248400"/>
            <a:ext cx="3860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8737600" y="6248400"/>
            <a:ext cx="28448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DB3853-970F-4809-B6BC-D0F300BB0E3D}" type="slidenum">
              <a:rPr lang="en-US" altLang="zh-CN">
                <a:solidFill>
                  <a:srgbClr val="000000"/>
                </a:solidFill>
              </a:rPr>
            </a:fld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4" name="Rectangle 16"/>
          <p:cNvSpPr>
            <a:spLocks noGrp="1" noChangeArrowheads="1"/>
          </p:cNvSpPr>
          <p:nvPr>
            <p:ph type="dt" sz="half" idx="12"/>
          </p:nvPr>
        </p:nvSpPr>
        <p:spPr>
          <a:xfrm>
            <a:off x="609600" y="6245225"/>
            <a:ext cx="28448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image" Target="../media/image17.png"/><Relationship Id="rId1" Type="http://schemas.openxmlformats.org/officeDocument/2006/relationships/tags" Target="../tags/tag3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tags" Target="../tags/tag49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image" Target="../media/image17.png"/><Relationship Id="rId1" Type="http://schemas.openxmlformats.org/officeDocument/2006/relationships/tags" Target="../tags/tag4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tags" Target="../tags/tag55.xml"/><Relationship Id="rId6" Type="http://schemas.openxmlformats.org/officeDocument/2006/relationships/tags" Target="../tags/tag54.xml"/><Relationship Id="rId5" Type="http://schemas.openxmlformats.org/officeDocument/2006/relationships/tags" Target="../tags/tag53.xml"/><Relationship Id="rId4" Type="http://schemas.openxmlformats.org/officeDocument/2006/relationships/tags" Target="../tags/tag52.xml"/><Relationship Id="rId3" Type="http://schemas.openxmlformats.org/officeDocument/2006/relationships/tags" Target="../tags/tag51.xml"/><Relationship Id="rId2" Type="http://schemas.openxmlformats.org/officeDocument/2006/relationships/image" Target="../media/image17.png"/><Relationship Id="rId1" Type="http://schemas.openxmlformats.org/officeDocument/2006/relationships/tags" Target="../tags/tag5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tags" Target="../tags/tag61.xml"/><Relationship Id="rId6" Type="http://schemas.openxmlformats.org/officeDocument/2006/relationships/tags" Target="../tags/tag60.xml"/><Relationship Id="rId5" Type="http://schemas.openxmlformats.org/officeDocument/2006/relationships/tags" Target="../tags/tag59.xml"/><Relationship Id="rId4" Type="http://schemas.openxmlformats.org/officeDocument/2006/relationships/tags" Target="../tags/tag58.xml"/><Relationship Id="rId3" Type="http://schemas.openxmlformats.org/officeDocument/2006/relationships/tags" Target="../tags/tag57.xml"/><Relationship Id="rId2" Type="http://schemas.openxmlformats.org/officeDocument/2006/relationships/image" Target="../media/image17.png"/><Relationship Id="rId1" Type="http://schemas.openxmlformats.org/officeDocument/2006/relationships/tags" Target="../tags/tag56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tags" Target="../tags/tag63.xml"/><Relationship Id="rId2" Type="http://schemas.openxmlformats.org/officeDocument/2006/relationships/image" Target="../media/image17.png"/><Relationship Id="rId1" Type="http://schemas.openxmlformats.org/officeDocument/2006/relationships/tags" Target="../tags/tag62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1.emf"/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.bin"/><Relationship Id="rId8" Type="http://schemas.openxmlformats.org/officeDocument/2006/relationships/image" Target="../media/image25.wmf"/><Relationship Id="rId7" Type="http://schemas.openxmlformats.org/officeDocument/2006/relationships/oleObject" Target="../embeddings/oleObject4.bin"/><Relationship Id="rId6" Type="http://schemas.openxmlformats.org/officeDocument/2006/relationships/image" Target="../media/image24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23.w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22.wmf"/><Relationship Id="rId16" Type="http://schemas.openxmlformats.org/officeDocument/2006/relationships/vmlDrawing" Target="../drawings/vmlDrawing1.vml"/><Relationship Id="rId15" Type="http://schemas.openxmlformats.org/officeDocument/2006/relationships/slideLayout" Target="../slideLayouts/slideLayout6.xml"/><Relationship Id="rId14" Type="http://schemas.openxmlformats.org/officeDocument/2006/relationships/image" Target="../media/image28.wmf"/><Relationship Id="rId13" Type="http://schemas.openxmlformats.org/officeDocument/2006/relationships/oleObject" Target="../embeddings/oleObject7.bin"/><Relationship Id="rId12" Type="http://schemas.openxmlformats.org/officeDocument/2006/relationships/image" Target="../media/image27.wmf"/><Relationship Id="rId11" Type="http://schemas.openxmlformats.org/officeDocument/2006/relationships/oleObject" Target="../embeddings/oleObject6.bin"/><Relationship Id="rId10" Type="http://schemas.openxmlformats.org/officeDocument/2006/relationships/image" Target="../media/image26.wmf"/><Relationship Id="rId1" Type="http://schemas.openxmlformats.org/officeDocument/2006/relationships/oleObject" Target="../embeddings/oleObject1.bin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2.bin"/><Relationship Id="rId8" Type="http://schemas.openxmlformats.org/officeDocument/2006/relationships/image" Target="../media/image30.wmf"/><Relationship Id="rId7" Type="http://schemas.openxmlformats.org/officeDocument/2006/relationships/oleObject" Target="../embeddings/oleObject11.bin"/><Relationship Id="rId6" Type="http://schemas.openxmlformats.org/officeDocument/2006/relationships/image" Target="../media/image25.w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23.wmf"/><Relationship Id="rId3" Type="http://schemas.openxmlformats.org/officeDocument/2006/relationships/oleObject" Target="../embeddings/oleObject9.bin"/><Relationship Id="rId2" Type="http://schemas.openxmlformats.org/officeDocument/2006/relationships/image" Target="../media/image29.wmf"/><Relationship Id="rId14" Type="http://schemas.openxmlformats.org/officeDocument/2006/relationships/vmlDrawing" Target="../drawings/vmlDrawing2.vml"/><Relationship Id="rId13" Type="http://schemas.openxmlformats.org/officeDocument/2006/relationships/slideLayout" Target="../slideLayouts/slideLayout6.xml"/><Relationship Id="rId12" Type="http://schemas.openxmlformats.org/officeDocument/2006/relationships/image" Target="../media/image24.wmf"/><Relationship Id="rId11" Type="http://schemas.openxmlformats.org/officeDocument/2006/relationships/oleObject" Target="../embeddings/oleObject13.bin"/><Relationship Id="rId10" Type="http://schemas.openxmlformats.org/officeDocument/2006/relationships/image" Target="../media/image31.wmf"/><Relationship Id="rId1" Type="http://schemas.openxmlformats.org/officeDocument/2006/relationships/oleObject" Target="../embeddings/oleObject8.bin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8.bin"/><Relationship Id="rId8" Type="http://schemas.openxmlformats.org/officeDocument/2006/relationships/image" Target="../media/image24.wmf"/><Relationship Id="rId7" Type="http://schemas.openxmlformats.org/officeDocument/2006/relationships/oleObject" Target="../embeddings/oleObject17.bin"/><Relationship Id="rId6" Type="http://schemas.openxmlformats.org/officeDocument/2006/relationships/image" Target="../media/image33.w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32.wmf"/><Relationship Id="rId3" Type="http://schemas.openxmlformats.org/officeDocument/2006/relationships/oleObject" Target="../embeddings/oleObject15.bin"/><Relationship Id="rId2" Type="http://schemas.openxmlformats.org/officeDocument/2006/relationships/image" Target="../media/image23.wmf"/><Relationship Id="rId16" Type="http://schemas.openxmlformats.org/officeDocument/2006/relationships/vmlDrawing" Target="../drawings/vmlDrawing3.vml"/><Relationship Id="rId15" Type="http://schemas.openxmlformats.org/officeDocument/2006/relationships/slideLayout" Target="../slideLayouts/slideLayout6.xml"/><Relationship Id="rId14" Type="http://schemas.openxmlformats.org/officeDocument/2006/relationships/image" Target="../media/image30.wmf"/><Relationship Id="rId13" Type="http://schemas.openxmlformats.org/officeDocument/2006/relationships/oleObject" Target="../embeddings/oleObject20.bin"/><Relationship Id="rId12" Type="http://schemas.openxmlformats.org/officeDocument/2006/relationships/image" Target="../media/image25.wmf"/><Relationship Id="rId11" Type="http://schemas.openxmlformats.org/officeDocument/2006/relationships/oleObject" Target="../embeddings/oleObject19.bin"/><Relationship Id="rId10" Type="http://schemas.openxmlformats.org/officeDocument/2006/relationships/image" Target="../media/image29.wmf"/><Relationship Id="rId1" Type="http://schemas.openxmlformats.org/officeDocument/2006/relationships/oleObject" Target="../embeddings/oleObject14.bin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34.emf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image" Target="../media/image17.png"/><Relationship Id="rId1" Type="http://schemas.openxmlformats.org/officeDocument/2006/relationships/tags" Target="../tags/tag6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7" Type="http://schemas.openxmlformats.org/officeDocument/2006/relationships/vmlDrawing" Target="../drawings/vmlDrawing4.vml"/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35.wmf"/><Relationship Id="rId4" Type="http://schemas.openxmlformats.org/officeDocument/2006/relationships/oleObject" Target="../embeddings/oleObject21.bin"/><Relationship Id="rId3" Type="http://schemas.openxmlformats.org/officeDocument/2006/relationships/tags" Target="../tags/tag70.xml"/><Relationship Id="rId2" Type="http://schemas.openxmlformats.org/officeDocument/2006/relationships/image" Target="../media/image17.png"/><Relationship Id="rId1" Type="http://schemas.openxmlformats.org/officeDocument/2006/relationships/tags" Target="../tags/tag69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26.bin"/><Relationship Id="rId8" Type="http://schemas.openxmlformats.org/officeDocument/2006/relationships/image" Target="../media/image39.wmf"/><Relationship Id="rId7" Type="http://schemas.openxmlformats.org/officeDocument/2006/relationships/oleObject" Target="../embeddings/oleObject25.bin"/><Relationship Id="rId6" Type="http://schemas.openxmlformats.org/officeDocument/2006/relationships/image" Target="../media/image38.wmf"/><Relationship Id="rId5" Type="http://schemas.openxmlformats.org/officeDocument/2006/relationships/oleObject" Target="../embeddings/oleObject24.bin"/><Relationship Id="rId4" Type="http://schemas.openxmlformats.org/officeDocument/2006/relationships/image" Target="../media/image37.wmf"/><Relationship Id="rId3" Type="http://schemas.openxmlformats.org/officeDocument/2006/relationships/oleObject" Target="../embeddings/oleObject23.bin"/><Relationship Id="rId2" Type="http://schemas.openxmlformats.org/officeDocument/2006/relationships/image" Target="../media/image36.wmf"/><Relationship Id="rId12" Type="http://schemas.openxmlformats.org/officeDocument/2006/relationships/vmlDrawing" Target="../drawings/vmlDrawing5.vml"/><Relationship Id="rId11" Type="http://schemas.openxmlformats.org/officeDocument/2006/relationships/slideLayout" Target="../slideLayouts/slideLayout6.xml"/><Relationship Id="rId10" Type="http://schemas.openxmlformats.org/officeDocument/2006/relationships/image" Target="../media/image40.wmf"/><Relationship Id="rId1" Type="http://schemas.openxmlformats.org/officeDocument/2006/relationships/oleObject" Target="../embeddings/oleObject22.bin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audio" Target="../media/audio1.wav"/><Relationship Id="rId8" Type="http://schemas.openxmlformats.org/officeDocument/2006/relationships/image" Target="../media/image44.wmf"/><Relationship Id="rId7" Type="http://schemas.openxmlformats.org/officeDocument/2006/relationships/oleObject" Target="../embeddings/oleObject30.bin"/><Relationship Id="rId6" Type="http://schemas.openxmlformats.org/officeDocument/2006/relationships/image" Target="../media/image43.wmf"/><Relationship Id="rId5" Type="http://schemas.openxmlformats.org/officeDocument/2006/relationships/oleObject" Target="../embeddings/oleObject29.bin"/><Relationship Id="rId4" Type="http://schemas.openxmlformats.org/officeDocument/2006/relationships/image" Target="../media/image42.wmf"/><Relationship Id="rId3" Type="http://schemas.openxmlformats.org/officeDocument/2006/relationships/oleObject" Target="../embeddings/oleObject28.bin"/><Relationship Id="rId2" Type="http://schemas.openxmlformats.org/officeDocument/2006/relationships/image" Target="../media/image41.wmf"/><Relationship Id="rId11" Type="http://schemas.openxmlformats.org/officeDocument/2006/relationships/vmlDrawing" Target="../drawings/vmlDrawing6.vml"/><Relationship Id="rId10" Type="http://schemas.openxmlformats.org/officeDocument/2006/relationships/slideLayout" Target="../slideLayouts/slideLayout6.xml"/><Relationship Id="rId1" Type="http://schemas.openxmlformats.org/officeDocument/2006/relationships/oleObject" Target="../embeddings/oleObject27.bin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tags" Target="../tags/tag73.xml"/><Relationship Id="rId3" Type="http://schemas.openxmlformats.org/officeDocument/2006/relationships/image" Target="../media/image17.png"/><Relationship Id="rId2" Type="http://schemas.openxmlformats.org/officeDocument/2006/relationships/tags" Target="../tags/tag72.xml"/><Relationship Id="rId1" Type="http://schemas.openxmlformats.org/officeDocument/2006/relationships/tags" Target="../tags/tag7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audio" Target="../media/audio2.wav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image" Target="../media/image17.png"/><Relationship Id="rId1" Type="http://schemas.openxmlformats.org/officeDocument/2006/relationships/tags" Target="../tags/tag74.xml"/></Relationships>
</file>

<file path=ppt/slides/_rels/slide2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image" Target="../media/image17.png"/><Relationship Id="rId1" Type="http://schemas.openxmlformats.org/officeDocument/2006/relationships/tags" Target="../tags/tag78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image" Target="../media/image18.jpeg"/></Relationships>
</file>

<file path=ppt/slides/_rels/slide2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7.v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47.wmf"/><Relationship Id="rId1" Type="http://schemas.openxmlformats.org/officeDocument/2006/relationships/oleObject" Target="../embeddings/oleObject31.bin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image" Target="../media/image14.png"/><Relationship Id="rId2" Type="http://schemas.openxmlformats.org/officeDocument/2006/relationships/tags" Target="../tags/tag5.xml"/><Relationship Id="rId1" Type="http://schemas.openxmlformats.org/officeDocument/2006/relationships/image" Target="../media/image13.jpe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8.v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49.wmf"/><Relationship Id="rId3" Type="http://schemas.openxmlformats.org/officeDocument/2006/relationships/oleObject" Target="../embeddings/oleObject33.bin"/><Relationship Id="rId2" Type="http://schemas.openxmlformats.org/officeDocument/2006/relationships/image" Target="../media/image48.wmf"/><Relationship Id="rId1" Type="http://schemas.openxmlformats.org/officeDocument/2006/relationships/oleObject" Target="../embeddings/oleObject32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9.vml"/><Relationship Id="rId7" Type="http://schemas.openxmlformats.org/officeDocument/2006/relationships/slideLayout" Target="../slideLayouts/slideLayout6.xml"/><Relationship Id="rId6" Type="http://schemas.openxmlformats.org/officeDocument/2006/relationships/image" Target="../media/image52.wmf"/><Relationship Id="rId5" Type="http://schemas.openxmlformats.org/officeDocument/2006/relationships/oleObject" Target="../embeddings/oleObject36.bin"/><Relationship Id="rId4" Type="http://schemas.openxmlformats.org/officeDocument/2006/relationships/image" Target="../media/image51.wmf"/><Relationship Id="rId3" Type="http://schemas.openxmlformats.org/officeDocument/2006/relationships/oleObject" Target="../embeddings/oleObject35.bin"/><Relationship Id="rId2" Type="http://schemas.openxmlformats.org/officeDocument/2006/relationships/image" Target="../media/image50.wmf"/><Relationship Id="rId1" Type="http://schemas.openxmlformats.org/officeDocument/2006/relationships/oleObject" Target="../embeddings/oleObject34.bin"/></Relationships>
</file>

<file path=ppt/slides/_rels/slide3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53.jpeg"/><Relationship Id="rId2" Type="http://schemas.openxmlformats.org/officeDocument/2006/relationships/image" Target="../media/image17.png"/><Relationship Id="rId1" Type="http://schemas.openxmlformats.org/officeDocument/2006/relationships/tags" Target="../tags/tag82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16.emf"/><Relationship Id="rId5" Type="http://schemas.openxmlformats.org/officeDocument/2006/relationships/image" Target="../media/image9.png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6.emf"/><Relationship Id="rId4" Type="http://schemas.openxmlformats.org/officeDocument/2006/relationships/tags" Target="../tags/tag16.xml"/><Relationship Id="rId3" Type="http://schemas.openxmlformats.org/officeDocument/2006/relationships/tags" Target="../tags/tag15.xml"/><Relationship Id="rId2" Type="http://schemas.openxmlformats.org/officeDocument/2006/relationships/image" Target="../media/image17.png"/><Relationship Id="rId1" Type="http://schemas.openxmlformats.org/officeDocument/2006/relationships/tags" Target="../tags/tag14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6.emf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image" Target="../media/image17.png"/><Relationship Id="rId1" Type="http://schemas.openxmlformats.org/officeDocument/2006/relationships/tags" Target="../tags/tag1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image" Target="../media/image17.png"/><Relationship Id="rId1" Type="http://schemas.openxmlformats.org/officeDocument/2006/relationships/tags" Target="../tags/tag20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image" Target="../media/image17.png"/><Relationship Id="rId1" Type="http://schemas.openxmlformats.org/officeDocument/2006/relationships/tags" Target="../tags/tag2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.xml"/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image" Target="../media/image17.png"/><Relationship Id="rId1" Type="http://schemas.openxmlformats.org/officeDocument/2006/relationships/tags" Target="../tags/tag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12915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1577977" cy="536575"/>
            <a:chOff x="6462443" y="604011"/>
            <a:chExt cx="1457971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457970" cy="536575"/>
              <a:chOff x="6816659" y="604011"/>
              <a:chExt cx="1457970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457970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838835"/>
            <a:ext cx="1010412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个有次序的数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所组成的数组称为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个数称为该向量的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3" name="PA-102231"/>
          <p:cNvSpPr/>
          <p:nvPr>
            <p:custDataLst>
              <p:tags r:id="rId3"/>
            </p:custDataLst>
          </p:nvPr>
        </p:nvSpPr>
        <p:spPr>
          <a:xfrm>
            <a:off x="506730" y="179451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56870" y="2270125"/>
            <a:ext cx="11519535" cy="92964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06730" y="2019300"/>
            <a:ext cx="1911987" cy="536575"/>
            <a:chOff x="6462443" y="604011"/>
            <a:chExt cx="1766579" cy="536575"/>
          </a:xfrm>
        </p:grpSpPr>
        <p:grpSp>
          <p:nvGrpSpPr>
            <p:cNvPr id="6" name="组合 5"/>
            <p:cNvGrpSpPr/>
            <p:nvPr/>
          </p:nvGrpSpPr>
          <p:grpSpPr>
            <a:xfrm>
              <a:off x="6462444" y="604011"/>
              <a:ext cx="1766578" cy="536575"/>
              <a:chOff x="6816659" y="604011"/>
              <a:chExt cx="1766578" cy="536575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6816659" y="604011"/>
                <a:ext cx="176657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24968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9" name="PA-102231"/>
            <p:cNvSpPr/>
            <p:nvPr>
              <p:custDataLst>
                <p:tags r:id="rId4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" name="Text Box 158"/>
          <p:cNvSpPr txBox="1"/>
          <p:nvPr/>
        </p:nvSpPr>
        <p:spPr>
          <a:xfrm>
            <a:off x="1041400" y="2560955"/>
            <a:ext cx="10104120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若干个同维数的列向量(或同维数的行向量)所组成的集合叫做向量组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1" name="PA-102231"/>
          <p:cNvSpPr/>
          <p:nvPr>
            <p:custDataLst>
              <p:tags r:id="rId5"/>
            </p:custDataLst>
          </p:nvPr>
        </p:nvSpPr>
        <p:spPr>
          <a:xfrm>
            <a:off x="524510" y="309753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356870" y="3608070"/>
            <a:ext cx="11519535" cy="274129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06730" y="3338195"/>
            <a:ext cx="2758440" cy="536575"/>
            <a:chOff x="6462443" y="604011"/>
            <a:chExt cx="2548659" cy="536575"/>
          </a:xfrm>
        </p:grpSpPr>
        <p:grpSp>
          <p:nvGrpSpPr>
            <p:cNvPr id="14" name="组合 13"/>
            <p:cNvGrpSpPr/>
            <p:nvPr/>
          </p:nvGrpSpPr>
          <p:grpSpPr>
            <a:xfrm>
              <a:off x="6462444" y="604011"/>
              <a:ext cx="2548658" cy="536575"/>
              <a:chOff x="6816659" y="604011"/>
              <a:chExt cx="2548658" cy="536575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6816659" y="604011"/>
                <a:ext cx="20382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Rectangle 31"/>
              <p:cNvSpPr>
                <a:spLocks noChangeArrowheads="1"/>
              </p:cNvSpPr>
              <p:nvPr/>
            </p:nvSpPr>
            <p:spPr bwMode="auto">
              <a:xfrm>
                <a:off x="7060729" y="613536"/>
                <a:ext cx="230458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向量组举例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22" name="PA-102231"/>
            <p:cNvSpPr/>
            <p:nvPr>
              <p:custDataLst>
                <p:tags r:id="rId6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3" name="Text Box 158"/>
          <p:cNvSpPr txBox="1"/>
          <p:nvPr/>
        </p:nvSpPr>
        <p:spPr>
          <a:xfrm>
            <a:off x="1041400" y="4051300"/>
            <a:ext cx="1010412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线性方程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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0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的全体解当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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时是一个含无限多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维列向量的向量组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7"/>
            </p:custDataLst>
          </p:nvPr>
        </p:nvSpPr>
        <p:spPr>
          <a:xfrm>
            <a:off x="524510" y="624713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98" grpId="1"/>
      <p:bldP spid="23" grpId="0"/>
      <p:bldP spid="2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12915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1577977" cy="536575"/>
            <a:chOff x="6462443" y="604011"/>
            <a:chExt cx="1457971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457970" cy="536575"/>
              <a:chOff x="6816659" y="604011"/>
              <a:chExt cx="1457970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457970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857885"/>
            <a:ext cx="1010412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个有次序的数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所组成的数组称为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个数称为该向量的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3" name="PA-102231"/>
          <p:cNvSpPr/>
          <p:nvPr>
            <p:custDataLst>
              <p:tags r:id="rId3"/>
            </p:custDataLst>
          </p:nvPr>
        </p:nvSpPr>
        <p:spPr>
          <a:xfrm>
            <a:off x="506730" y="179451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56870" y="2270125"/>
            <a:ext cx="11519535" cy="92964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06730" y="2019300"/>
            <a:ext cx="1911987" cy="536575"/>
            <a:chOff x="6462443" y="604011"/>
            <a:chExt cx="1766579" cy="536575"/>
          </a:xfrm>
        </p:grpSpPr>
        <p:grpSp>
          <p:nvGrpSpPr>
            <p:cNvPr id="6" name="组合 5"/>
            <p:cNvGrpSpPr/>
            <p:nvPr/>
          </p:nvGrpSpPr>
          <p:grpSpPr>
            <a:xfrm>
              <a:off x="6462444" y="604011"/>
              <a:ext cx="1766578" cy="536575"/>
              <a:chOff x="6816659" y="604011"/>
              <a:chExt cx="1766578" cy="536575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6816659" y="604011"/>
                <a:ext cx="176657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24968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9" name="PA-102231"/>
            <p:cNvSpPr/>
            <p:nvPr>
              <p:custDataLst>
                <p:tags r:id="rId4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" name="Text Box 158"/>
          <p:cNvSpPr txBox="1"/>
          <p:nvPr/>
        </p:nvSpPr>
        <p:spPr>
          <a:xfrm>
            <a:off x="1041400" y="2560955"/>
            <a:ext cx="10104120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若干个同维数的列向量(或同维数的行向量)所组成的集合叫做向量组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1" name="PA-102231"/>
          <p:cNvSpPr/>
          <p:nvPr>
            <p:custDataLst>
              <p:tags r:id="rId5"/>
            </p:custDataLst>
          </p:nvPr>
        </p:nvSpPr>
        <p:spPr>
          <a:xfrm>
            <a:off x="524510" y="309753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356870" y="3608070"/>
            <a:ext cx="11519535" cy="274129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06730" y="3335020"/>
            <a:ext cx="2385697" cy="539750"/>
            <a:chOff x="6462443" y="600836"/>
            <a:chExt cx="2204263" cy="539750"/>
          </a:xfrm>
        </p:grpSpPr>
        <p:grpSp>
          <p:nvGrpSpPr>
            <p:cNvPr id="14" name="组合 13"/>
            <p:cNvGrpSpPr/>
            <p:nvPr/>
          </p:nvGrpSpPr>
          <p:grpSpPr>
            <a:xfrm>
              <a:off x="6462444" y="600836"/>
              <a:ext cx="2204262" cy="539750"/>
              <a:chOff x="6816659" y="600836"/>
              <a:chExt cx="2204262" cy="539750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6816659" y="604011"/>
                <a:ext cx="20382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Rectangle 31"/>
              <p:cNvSpPr>
                <a:spLocks noChangeArrowheads="1"/>
              </p:cNvSpPr>
              <p:nvPr/>
            </p:nvSpPr>
            <p:spPr bwMode="auto">
              <a:xfrm>
                <a:off x="7075984" y="600836"/>
                <a:ext cx="1944937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向量组举例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22" name="PA-102231"/>
            <p:cNvSpPr/>
            <p:nvPr>
              <p:custDataLst>
                <p:tags r:id="rId6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3" name="Text Box 158"/>
          <p:cNvSpPr txBox="1"/>
          <p:nvPr/>
        </p:nvSpPr>
        <p:spPr>
          <a:xfrm>
            <a:off x="1041400" y="3927475"/>
            <a:ext cx="10104120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一个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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矩阵对应一个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维列向量组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也对应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一个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维行向量组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7"/>
            </p:custDataLst>
          </p:nvPr>
        </p:nvSpPr>
        <p:spPr>
          <a:xfrm>
            <a:off x="524510" y="624713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0732" name="Text Box 12"/>
          <p:cNvSpPr txBox="1"/>
          <p:nvPr/>
        </p:nvSpPr>
        <p:spPr>
          <a:xfrm>
            <a:off x="4373865" y="5083175"/>
            <a:ext cx="426720" cy="40005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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en-US" altLang="zh-CN" sz="26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896863" y="4485485"/>
            <a:ext cx="2362182" cy="1589939"/>
            <a:chOff x="4088464" y="6577301"/>
            <a:chExt cx="2362182" cy="1589939"/>
          </a:xfrm>
        </p:grpSpPr>
        <p:sp>
          <p:nvSpPr>
            <p:cNvPr id="25" name="Text Box 145"/>
            <p:cNvSpPr txBox="1">
              <a:spLocks noChangeArrowheads="1"/>
            </p:cNvSpPr>
            <p:nvPr/>
          </p:nvSpPr>
          <p:spPr bwMode="auto">
            <a:xfrm>
              <a:off x="4219274" y="6577301"/>
              <a:ext cx="2218690" cy="1524000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 lIns="0" tIns="0" rIns="0" bIns="36000">
              <a:no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12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 pitchFamily="18" charset="2"/>
                </a:rPr>
                <a:t>  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  <a:endParaRPr lang="en-US" altLang="zh-CN" sz="2400" i="1" baseline="-30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00000"/>
                </a:lnSpc>
              </a:pP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21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22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altLang="zh-CN" sz="24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‧‧‧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  <a:endParaRPr lang="en-US" altLang="zh-CN" sz="2400" i="1" baseline="-30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24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  </a:t>
              </a:r>
              <a:r>
                <a:rPr lang="en-US" altLang="zh-CN" sz="22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⋮    </a:t>
              </a:r>
              <a:r>
                <a:rPr lang="en-US" altLang="zh-CN" sz="2200" dirty="0" smtClean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    </a:t>
              </a:r>
              <a:r>
                <a:rPr lang="en-US" altLang="zh-CN" sz="22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⋮       </a:t>
              </a:r>
              <a:r>
                <a:rPr lang="en-US" altLang="zh-CN" sz="2200" dirty="0" smtClean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   </a:t>
              </a:r>
              <a:r>
                <a:rPr lang="en-US" altLang="zh-CN" sz="22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⋮</a:t>
              </a:r>
              <a:endParaRPr lang="en-US" altLang="zh-CN" sz="22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  <a:p>
              <a:pPr>
                <a:lnSpc>
                  <a:spcPct val="100000"/>
                </a:lnSpc>
              </a:pPr>
              <a:r>
                <a:rPr lang="en-US" altLang="zh-CN" sz="26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altLang="zh-CN" sz="24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‧‧‧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altLang="zh-CN" sz="24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i="1" baseline="-30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mn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altLang="zh-CN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左中括号 25"/>
            <p:cNvSpPr/>
            <p:nvPr/>
          </p:nvSpPr>
          <p:spPr>
            <a:xfrm>
              <a:off x="4088464" y="6619240"/>
              <a:ext cx="108000" cy="1548000"/>
            </a:xfrm>
            <a:prstGeom prst="leftBracket">
              <a:avLst>
                <a:gd name="adj" fmla="val 89024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左中括号 26"/>
            <p:cNvSpPr/>
            <p:nvPr/>
          </p:nvSpPr>
          <p:spPr>
            <a:xfrm flipH="1">
              <a:off x="6342646" y="6619240"/>
              <a:ext cx="108000" cy="1548000"/>
            </a:xfrm>
            <a:prstGeom prst="leftBracket">
              <a:avLst>
                <a:gd name="adj" fmla="val 89024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094873" y="4485058"/>
            <a:ext cx="2668002" cy="1597668"/>
            <a:chOff x="8977412" y="4485058"/>
            <a:chExt cx="2668002" cy="1597668"/>
          </a:xfrm>
        </p:grpSpPr>
        <p:grpSp>
          <p:nvGrpSpPr>
            <p:cNvPr id="35" name="组合 34"/>
            <p:cNvGrpSpPr/>
            <p:nvPr/>
          </p:nvGrpSpPr>
          <p:grpSpPr>
            <a:xfrm>
              <a:off x="8977412" y="4513807"/>
              <a:ext cx="622130" cy="1568919"/>
              <a:chOff x="8977412" y="4513807"/>
              <a:chExt cx="622130" cy="1568919"/>
            </a:xfrm>
          </p:grpSpPr>
          <p:sp>
            <p:nvSpPr>
              <p:cNvPr id="19" name="Text Box 145"/>
              <p:cNvSpPr txBox="1">
                <a:spLocks noChangeArrowheads="1"/>
              </p:cNvSpPr>
              <p:nvPr/>
            </p:nvSpPr>
            <p:spPr bwMode="auto">
              <a:xfrm>
                <a:off x="9041697" y="4513807"/>
                <a:ext cx="557845" cy="154445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none" lIns="0" tIns="0" rIns="0" bIns="36000">
                <a:sp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  <a:endPara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21</a:t>
                </a:r>
                <a:endPara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24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  </a:t>
                </a:r>
                <a:r>
                  <a:rPr lang="en-US" altLang="zh-CN" sz="22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⋮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    </a:t>
                </a:r>
                <a:endParaRPr lang="en-US" altLang="zh-CN" sz="24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400" i="1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endParaRPr lang="en-US" altLang="zh-CN" sz="24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左中括号 28"/>
              <p:cNvSpPr/>
              <p:nvPr/>
            </p:nvSpPr>
            <p:spPr>
              <a:xfrm>
                <a:off x="8977412" y="4534726"/>
                <a:ext cx="108000" cy="1548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2" name="左中括号 31"/>
              <p:cNvSpPr/>
              <p:nvPr/>
            </p:nvSpPr>
            <p:spPr>
              <a:xfrm flipH="1">
                <a:off x="9401545" y="4527424"/>
                <a:ext cx="108000" cy="1548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10053571" y="4485058"/>
              <a:ext cx="622130" cy="1579429"/>
              <a:chOff x="8908404" y="4503297"/>
              <a:chExt cx="622130" cy="1579429"/>
            </a:xfrm>
          </p:grpSpPr>
          <p:sp>
            <p:nvSpPr>
              <p:cNvPr id="37" name="Text Box 145"/>
              <p:cNvSpPr txBox="1">
                <a:spLocks noChangeArrowheads="1"/>
              </p:cNvSpPr>
              <p:nvPr/>
            </p:nvSpPr>
            <p:spPr bwMode="auto">
              <a:xfrm>
                <a:off x="8972689" y="4503297"/>
                <a:ext cx="557845" cy="1513679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none" lIns="0" tIns="0" rIns="0" bIns="36000">
                <a:sp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</a:t>
                </a:r>
                <a:endPara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22</a:t>
                </a:r>
                <a:endPara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24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  </a:t>
                </a:r>
                <a:r>
                  <a:rPr lang="en-US" altLang="zh-CN" sz="22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⋮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    </a:t>
                </a:r>
                <a:endParaRPr lang="en-US" altLang="zh-CN" sz="24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400" i="1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endParaRPr lang="en-US" altLang="zh-CN" sz="24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8" name="左中括号 37"/>
              <p:cNvSpPr/>
              <p:nvPr/>
            </p:nvSpPr>
            <p:spPr>
              <a:xfrm>
                <a:off x="8908404" y="4534726"/>
                <a:ext cx="108000" cy="1548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左中括号 38"/>
              <p:cNvSpPr/>
              <p:nvPr/>
            </p:nvSpPr>
            <p:spPr>
              <a:xfrm flipH="1">
                <a:off x="9332537" y="4527424"/>
                <a:ext cx="108000" cy="1548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10792289" y="4485485"/>
              <a:ext cx="611620" cy="1589939"/>
              <a:chOff x="8908404" y="4492787"/>
              <a:chExt cx="611620" cy="1589939"/>
            </a:xfrm>
          </p:grpSpPr>
          <p:sp>
            <p:nvSpPr>
              <p:cNvPr id="41" name="Text Box 145"/>
              <p:cNvSpPr txBox="1">
                <a:spLocks noChangeArrowheads="1"/>
              </p:cNvSpPr>
              <p:nvPr/>
            </p:nvSpPr>
            <p:spPr bwMode="auto">
              <a:xfrm>
                <a:off x="8962179" y="4492787"/>
                <a:ext cx="557845" cy="1544457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none" lIns="0" tIns="0" rIns="0" bIns="36000">
                <a:sp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sz="2400" i="1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endPara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sz="2400" i="1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endPara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24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  </a:t>
                </a:r>
                <a:r>
                  <a:rPr lang="en-US" altLang="zh-CN" sz="22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⋮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    </a:t>
                </a:r>
                <a:endParaRPr lang="en-US" altLang="zh-CN" sz="24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zh-CN" sz="24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altLang="zh-CN" sz="2400" i="1" baseline="-30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mn</a:t>
                </a:r>
                <a:endParaRPr lang="en-US" altLang="zh-CN" sz="24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42" name="左中括号 41"/>
              <p:cNvSpPr/>
              <p:nvPr/>
            </p:nvSpPr>
            <p:spPr>
              <a:xfrm>
                <a:off x="8908404" y="4534726"/>
                <a:ext cx="108000" cy="1548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3" name="左中括号 42"/>
              <p:cNvSpPr/>
              <p:nvPr/>
            </p:nvSpPr>
            <p:spPr>
              <a:xfrm flipH="1">
                <a:off x="9332537" y="4527424"/>
                <a:ext cx="108000" cy="1548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4" name="Text Box 158"/>
            <p:cNvSpPr txBox="1"/>
            <p:nvPr/>
          </p:nvSpPr>
          <p:spPr>
            <a:xfrm>
              <a:off x="9547942" y="4978717"/>
              <a:ext cx="2097472" cy="404150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algn="just" fontAlgn="auto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 dirty="0">
                  <a:latin typeface="Times New Roman" panose="02020603050405020304" pitchFamily="18" charset="0"/>
                  <a:sym typeface="Symbol" panose="05050102010706020507" pitchFamily="18" charset="2"/>
                </a:rPr>
                <a:t>         ,         .</a:t>
              </a:r>
              <a:endParaRPr lang="zh-CN" altLang="en-US" sz="2400" dirty="0">
                <a:latin typeface="Times New Roman" panose="02020603050405020304" pitchFamily="18" charset="0"/>
                <a:ea typeface="华文中宋" panose="02010600040101010101" pitchFamily="2" charset="-122"/>
                <a:cs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07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98" grpId="1"/>
      <p:bldP spid="23" grpId="0"/>
      <p:bldP spid="23" grpId="1"/>
      <p:bldP spid="3073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12915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1577977" cy="536575"/>
            <a:chOff x="6462443" y="604011"/>
            <a:chExt cx="1457971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457970" cy="536575"/>
              <a:chOff x="6816659" y="604011"/>
              <a:chExt cx="1457970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457970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857885"/>
            <a:ext cx="1010412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个有次序的数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所组成的数组称为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个数称为该向量的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3" name="PA-102231"/>
          <p:cNvSpPr/>
          <p:nvPr>
            <p:custDataLst>
              <p:tags r:id="rId3"/>
            </p:custDataLst>
          </p:nvPr>
        </p:nvSpPr>
        <p:spPr>
          <a:xfrm>
            <a:off x="506730" y="179451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56870" y="2270125"/>
            <a:ext cx="11519535" cy="92964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06730" y="2019300"/>
            <a:ext cx="1911987" cy="536575"/>
            <a:chOff x="6462443" y="604011"/>
            <a:chExt cx="1766579" cy="536575"/>
          </a:xfrm>
        </p:grpSpPr>
        <p:grpSp>
          <p:nvGrpSpPr>
            <p:cNvPr id="6" name="组合 5"/>
            <p:cNvGrpSpPr/>
            <p:nvPr/>
          </p:nvGrpSpPr>
          <p:grpSpPr>
            <a:xfrm>
              <a:off x="6462444" y="604011"/>
              <a:ext cx="1766578" cy="536575"/>
              <a:chOff x="6816659" y="604011"/>
              <a:chExt cx="1766578" cy="536575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6816659" y="604011"/>
                <a:ext cx="176657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24968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9" name="PA-102231"/>
            <p:cNvSpPr/>
            <p:nvPr>
              <p:custDataLst>
                <p:tags r:id="rId4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" name="Text Box 158"/>
          <p:cNvSpPr txBox="1"/>
          <p:nvPr/>
        </p:nvSpPr>
        <p:spPr>
          <a:xfrm>
            <a:off x="1041400" y="2580005"/>
            <a:ext cx="10104120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若干个同维数的列向量(或同维数的行向量)所组成的集合叫做向量组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1" name="PA-102231"/>
          <p:cNvSpPr/>
          <p:nvPr>
            <p:custDataLst>
              <p:tags r:id="rId5"/>
            </p:custDataLst>
          </p:nvPr>
        </p:nvSpPr>
        <p:spPr>
          <a:xfrm>
            <a:off x="524510" y="309753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356870" y="3608070"/>
            <a:ext cx="11519535" cy="274129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06730" y="3338195"/>
            <a:ext cx="2205991" cy="536575"/>
            <a:chOff x="6462443" y="604011"/>
            <a:chExt cx="2038224" cy="536575"/>
          </a:xfrm>
        </p:grpSpPr>
        <p:grpSp>
          <p:nvGrpSpPr>
            <p:cNvPr id="14" name="组合 13"/>
            <p:cNvGrpSpPr/>
            <p:nvPr/>
          </p:nvGrpSpPr>
          <p:grpSpPr>
            <a:xfrm>
              <a:off x="6462444" y="604011"/>
              <a:ext cx="2038223" cy="536575"/>
              <a:chOff x="6816659" y="604011"/>
              <a:chExt cx="2038223" cy="536575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6816659" y="604011"/>
                <a:ext cx="20382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58469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向量举例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22" name="PA-102231"/>
            <p:cNvSpPr/>
            <p:nvPr>
              <p:custDataLst>
                <p:tags r:id="rId6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3" name="Text Box 158"/>
          <p:cNvSpPr txBox="1"/>
          <p:nvPr/>
        </p:nvSpPr>
        <p:spPr>
          <a:xfrm>
            <a:off x="1041400" y="3908425"/>
            <a:ext cx="10104120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一个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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矩阵对应一个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维列向量组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也对应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一个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维行向量组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7"/>
            </p:custDataLst>
          </p:nvPr>
        </p:nvSpPr>
        <p:spPr>
          <a:xfrm>
            <a:off x="524510" y="624713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0732" name="Text Box 12"/>
          <p:cNvSpPr txBox="1"/>
          <p:nvPr/>
        </p:nvSpPr>
        <p:spPr>
          <a:xfrm>
            <a:off x="4346855" y="5072665"/>
            <a:ext cx="426720" cy="400050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Symbol" panose="05050102010706020507" pitchFamily="18" charset="2"/>
              </a:rPr>
              <a:t>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en-US" altLang="zh-CN" sz="26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grpSp>
        <p:nvGrpSpPr>
          <p:cNvPr id="27" name="Group 177"/>
          <p:cNvGrpSpPr/>
          <p:nvPr/>
        </p:nvGrpSpPr>
        <p:grpSpPr bwMode="auto">
          <a:xfrm>
            <a:off x="4833246" y="4519140"/>
            <a:ext cx="2135188" cy="1473201"/>
            <a:chOff x="3456" y="1750"/>
            <a:chExt cx="1345" cy="928"/>
          </a:xfrm>
        </p:grpSpPr>
        <p:sp>
          <p:nvSpPr>
            <p:cNvPr id="28" name="Text Box 145"/>
            <p:cNvSpPr txBox="1">
              <a:spLocks noChangeArrowheads="1"/>
            </p:cNvSpPr>
            <p:nvPr/>
          </p:nvSpPr>
          <p:spPr bwMode="auto">
            <a:xfrm>
              <a:off x="3456" y="1750"/>
              <a:ext cx="1304" cy="256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 lIns="0" tIns="0" rIns="0" bIns="36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12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 pitchFamily="18" charset="2"/>
                </a:rPr>
                <a:t>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zh-CN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Rectangle 146"/>
            <p:cNvSpPr>
              <a:spLocks noChangeArrowheads="1"/>
            </p:cNvSpPr>
            <p:nvPr/>
          </p:nvSpPr>
          <p:spPr bwMode="auto">
            <a:xfrm>
              <a:off x="3814" y="2202"/>
              <a:ext cx="630" cy="27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 lIns="0" tIns="0" rIns="0" bIns="36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2600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 pitchFamily="18" charset="2"/>
                </a:rPr>
                <a:t></a:t>
              </a:r>
              <a:endParaRPr lang="en-US" altLang="zh-CN" sz="2600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 pitchFamily="18" charset="2"/>
              </a:endParaRPr>
            </a:p>
          </p:txBody>
        </p:sp>
        <p:sp>
          <p:nvSpPr>
            <p:cNvPr id="31" name="Text Box 147"/>
            <p:cNvSpPr txBox="1">
              <a:spLocks noChangeArrowheads="1"/>
            </p:cNvSpPr>
            <p:nvPr/>
          </p:nvSpPr>
          <p:spPr bwMode="auto">
            <a:xfrm>
              <a:off x="3456" y="1995"/>
              <a:ext cx="1309" cy="256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 lIns="0" tIns="0" rIns="0" bIns="36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21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22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 pitchFamily="18" charset="2"/>
                </a:rPr>
                <a:t>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zh-CN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Text Box 148"/>
            <p:cNvSpPr txBox="1">
              <a:spLocks noChangeArrowheads="1"/>
            </p:cNvSpPr>
            <p:nvPr/>
          </p:nvSpPr>
          <p:spPr bwMode="auto">
            <a:xfrm>
              <a:off x="3456" y="2422"/>
              <a:ext cx="1345" cy="256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 lIns="0" tIns="0" rIns="0" bIns="36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 pitchFamily="18" charset="2"/>
                </a:rPr>
                <a:t>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4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i="1" baseline="-30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mn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en-US" altLang="zh-CN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896863" y="4485485"/>
            <a:ext cx="2362182" cy="1589939"/>
            <a:chOff x="4088464" y="6577301"/>
            <a:chExt cx="2362182" cy="1589939"/>
          </a:xfrm>
        </p:grpSpPr>
        <p:sp>
          <p:nvSpPr>
            <p:cNvPr id="35" name="Text Box 145"/>
            <p:cNvSpPr txBox="1">
              <a:spLocks noChangeArrowheads="1"/>
            </p:cNvSpPr>
            <p:nvPr/>
          </p:nvSpPr>
          <p:spPr bwMode="auto">
            <a:xfrm>
              <a:off x="4219424" y="6577301"/>
              <a:ext cx="2179955" cy="1543685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none" lIns="0" tIns="0" rIns="0" bIns="36000">
              <a:spAutoFit/>
            </a:bodyPr>
            <a:lstStyle/>
            <a:p>
              <a:pPr>
                <a:lnSpc>
                  <a:spcPct val="100000"/>
                </a:lnSpc>
              </a:pP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11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12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 pitchFamily="18" charset="2"/>
                </a:rPr>
                <a:t>  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  <a:endParaRPr lang="en-US" altLang="zh-CN" sz="2400" i="1" baseline="-30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lnSpc>
                  <a:spcPct val="100000"/>
                </a:lnSpc>
              </a:pP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21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22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altLang="zh-CN" sz="24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‧‧‧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  <a:endParaRPr lang="en-US" altLang="zh-CN" sz="2400" i="1" baseline="-30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altLang="zh-CN" sz="24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  </a:t>
              </a:r>
              <a:r>
                <a:rPr lang="en-US" altLang="zh-CN" sz="22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⋮    </a:t>
              </a:r>
              <a:r>
                <a:rPr lang="en-US" altLang="zh-CN" sz="2200" dirty="0" smtClean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    </a:t>
              </a:r>
              <a:r>
                <a:rPr lang="en-US" altLang="zh-CN" sz="22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⋮    </a:t>
              </a:r>
              <a:r>
                <a:rPr lang="en-US" altLang="zh-CN" sz="2200" dirty="0" smtClean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    </a:t>
              </a:r>
              <a:r>
                <a:rPr lang="en-US" altLang="zh-CN" sz="22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⋮</a:t>
              </a:r>
              <a:endParaRPr lang="en-US" altLang="zh-CN" sz="22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endParaRPr>
            </a:p>
            <a:p>
              <a:pPr>
                <a:lnSpc>
                  <a:spcPct val="100000"/>
                </a:lnSpc>
              </a:pPr>
              <a:r>
                <a:rPr lang="en-US" altLang="zh-CN" sz="26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</a:t>
              </a:r>
              <a:r>
                <a:rPr lang="en-US" altLang="zh-CN" sz="2400" baseline="-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altLang="zh-CN" sz="24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  <a:sym typeface="+mn-ea"/>
                </a:rPr>
                <a:t>‧‧‧</a:t>
              </a:r>
              <a:r>
                <a:rPr lang="en-US" altLang="zh-CN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altLang="zh-CN" sz="2400" i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i="1" baseline="-30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mn</a:t>
              </a:r>
              <a:r>
                <a:rPr lang="en-US" altLang="zh-CN" sz="24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altLang="zh-CN" sz="2400" baseline="-25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左中括号 35"/>
            <p:cNvSpPr/>
            <p:nvPr/>
          </p:nvSpPr>
          <p:spPr>
            <a:xfrm>
              <a:off x="4088464" y="6619240"/>
              <a:ext cx="108000" cy="1548000"/>
            </a:xfrm>
            <a:prstGeom prst="leftBracket">
              <a:avLst>
                <a:gd name="adj" fmla="val 89024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左中括号 36"/>
            <p:cNvSpPr/>
            <p:nvPr/>
          </p:nvSpPr>
          <p:spPr>
            <a:xfrm flipH="1">
              <a:off x="6342646" y="6619240"/>
              <a:ext cx="108000" cy="1548000"/>
            </a:xfrm>
            <a:prstGeom prst="leftBracket">
              <a:avLst>
                <a:gd name="adj" fmla="val 89024"/>
              </a:avLst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98" grpId="1"/>
      <p:bldP spid="2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12915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1577977" cy="536575"/>
            <a:chOff x="6462443" y="604011"/>
            <a:chExt cx="1457971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457970" cy="536575"/>
              <a:chOff x="6816659" y="604011"/>
              <a:chExt cx="1457970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457970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867410"/>
            <a:ext cx="1010412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个有次序的数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所组成的数组称为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个数称为该向量的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3" name="PA-102231"/>
          <p:cNvSpPr/>
          <p:nvPr>
            <p:custDataLst>
              <p:tags r:id="rId3"/>
            </p:custDataLst>
          </p:nvPr>
        </p:nvSpPr>
        <p:spPr>
          <a:xfrm>
            <a:off x="506730" y="179451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56870" y="2270125"/>
            <a:ext cx="11519535" cy="92964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06730" y="2019300"/>
            <a:ext cx="1911987" cy="536575"/>
            <a:chOff x="6462443" y="604011"/>
            <a:chExt cx="1766579" cy="536575"/>
          </a:xfrm>
        </p:grpSpPr>
        <p:grpSp>
          <p:nvGrpSpPr>
            <p:cNvPr id="6" name="组合 5"/>
            <p:cNvGrpSpPr/>
            <p:nvPr/>
          </p:nvGrpSpPr>
          <p:grpSpPr>
            <a:xfrm>
              <a:off x="6462444" y="604011"/>
              <a:ext cx="1766578" cy="536575"/>
              <a:chOff x="6816659" y="604011"/>
              <a:chExt cx="1766578" cy="536575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6816659" y="604011"/>
                <a:ext cx="176657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24968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9" name="PA-102231"/>
            <p:cNvSpPr/>
            <p:nvPr>
              <p:custDataLst>
                <p:tags r:id="rId4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" name="Text Box 158"/>
          <p:cNvSpPr txBox="1"/>
          <p:nvPr/>
        </p:nvSpPr>
        <p:spPr>
          <a:xfrm>
            <a:off x="1041400" y="2580005"/>
            <a:ext cx="10104120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若干个同维数的列向量(或同维数的行向量)所组成的集合叫做向量组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1" name="PA-102231"/>
          <p:cNvSpPr/>
          <p:nvPr>
            <p:custDataLst>
              <p:tags r:id="rId5"/>
            </p:custDataLst>
          </p:nvPr>
        </p:nvSpPr>
        <p:spPr>
          <a:xfrm>
            <a:off x="524510" y="309753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356870" y="3608070"/>
            <a:ext cx="11519535" cy="274129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06730" y="3338195"/>
            <a:ext cx="2625091" cy="536575"/>
            <a:chOff x="6462443" y="604011"/>
            <a:chExt cx="2425451" cy="536575"/>
          </a:xfrm>
        </p:grpSpPr>
        <p:grpSp>
          <p:nvGrpSpPr>
            <p:cNvPr id="14" name="组合 13"/>
            <p:cNvGrpSpPr/>
            <p:nvPr/>
          </p:nvGrpSpPr>
          <p:grpSpPr>
            <a:xfrm>
              <a:off x="6462444" y="604011"/>
              <a:ext cx="2425450" cy="536575"/>
              <a:chOff x="6816659" y="604011"/>
              <a:chExt cx="2425450" cy="536575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6816659" y="604011"/>
                <a:ext cx="20382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Rectangle 31"/>
              <p:cNvSpPr>
                <a:spLocks noChangeArrowheads="1"/>
              </p:cNvSpPr>
              <p:nvPr/>
            </p:nvSpPr>
            <p:spPr bwMode="auto">
              <a:xfrm>
                <a:off x="7053102" y="604646"/>
                <a:ext cx="2189007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向量组举例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22" name="PA-102231"/>
            <p:cNvSpPr/>
            <p:nvPr>
              <p:custDataLst>
                <p:tags r:id="rId6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3" name="Text Box 158"/>
          <p:cNvSpPr txBox="1"/>
          <p:nvPr/>
        </p:nvSpPr>
        <p:spPr>
          <a:xfrm>
            <a:off x="1041400" y="4051300"/>
            <a:ext cx="10104120" cy="1041247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4572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一个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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矩阵对应一个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维列向量组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也对应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一个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维行向量组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4572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今后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由列向量组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所构成的矩阵简记为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或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7"/>
            </p:custDataLst>
          </p:nvPr>
        </p:nvSpPr>
        <p:spPr>
          <a:xfrm>
            <a:off x="524510" y="624713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98" grpId="1"/>
      <p:bldP spid="23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81990"/>
            <a:ext cx="11519535" cy="266382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415290" y="334581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94335"/>
            <a:ext cx="3888001" cy="536575"/>
            <a:chOff x="6462443" y="604011"/>
            <a:chExt cx="3592318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3592317" cy="536575"/>
              <a:chOff x="6816659" y="604011"/>
              <a:chExt cx="3592317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3592317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317819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线性组合与线性表示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3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" name="圆角矩形 1"/>
          <p:cNvSpPr/>
          <p:nvPr/>
        </p:nvSpPr>
        <p:spPr>
          <a:xfrm>
            <a:off x="335915" y="3836035"/>
            <a:ext cx="11519535" cy="138239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PA-102231"/>
          <p:cNvSpPr/>
          <p:nvPr>
            <p:custDataLst>
              <p:tags r:id="rId4"/>
            </p:custDataLst>
          </p:nvPr>
        </p:nvSpPr>
        <p:spPr>
          <a:xfrm>
            <a:off x="503555" y="511619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85775" y="3575050"/>
            <a:ext cx="1674496" cy="536575"/>
            <a:chOff x="6462443" y="604011"/>
            <a:chExt cx="1547150" cy="536575"/>
          </a:xfrm>
        </p:grpSpPr>
        <p:grpSp>
          <p:nvGrpSpPr>
            <p:cNvPr id="8" name="组合 7"/>
            <p:cNvGrpSpPr/>
            <p:nvPr/>
          </p:nvGrpSpPr>
          <p:grpSpPr>
            <a:xfrm>
              <a:off x="6462444" y="604011"/>
              <a:ext cx="1547149" cy="536575"/>
              <a:chOff x="6816659" y="604011"/>
              <a:chExt cx="1547149" cy="536575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6816659" y="604011"/>
                <a:ext cx="1496799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15757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FF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定理1</a:t>
                </a:r>
                <a:endParaRPr kumimoji="0" lang="zh-CN" altLang="en-US" sz="24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1" name="PA-102231"/>
            <p:cNvSpPr/>
            <p:nvPr>
              <p:custDataLst>
                <p:tags r:id="rId5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9226" name="Text Box 3"/>
          <p:cNvSpPr txBox="1"/>
          <p:nvPr/>
        </p:nvSpPr>
        <p:spPr>
          <a:xfrm>
            <a:off x="1038225" y="955040"/>
            <a:ext cx="10086975" cy="221551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5080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设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0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0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0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0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0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0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是一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表达式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0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0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0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0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0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 </a:t>
            </a:r>
            <a:r>
              <a:rPr lang="en-US" altLang="zh-CN" sz="2000" dirty="0">
                <a:solidFill>
                  <a:schemeClr val="tx1"/>
                </a:solidFill>
                <a:latin typeface="Symbol" panose="05050102010706020507" pitchFamily="18" charset="2"/>
                <a:ea typeface="华文中宋" panose="02010600040101010101" pitchFamily="2" charset="-122"/>
                <a:sym typeface="Symbol" panose="05050102010706020507" pitchFamily="18" charset="2"/>
              </a:rPr>
              <a:t>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000" i="1" dirty="0" err="1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000" i="1" baseline="-30000" dirty="0" err="1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000" b="1" i="1" dirty="0" err="1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000" i="1" baseline="-30000" dirty="0" err="1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endParaRPr lang="en-US" altLang="zh-CN" sz="20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称为向量组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的一个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线性组合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其中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0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0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0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是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一组实数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称为这线性组合的系数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5080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如果向量</a:t>
            </a:r>
            <a:r>
              <a:rPr lang="en-US" altLang="zh-CN" sz="20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是向量组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的线性组合</a:t>
            </a:r>
            <a:endParaRPr lang="zh-CN" altLang="en-US" sz="2000" b="1" i="1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b</a:t>
            </a:r>
            <a:r>
              <a:rPr lang="en-US" altLang="zh-CN" sz="2000" b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0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</a:t>
            </a:r>
            <a:r>
              <a:rPr lang="en-US" altLang="zh-CN" sz="20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0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0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</a:t>
            </a:r>
            <a:r>
              <a:rPr lang="en-US" altLang="zh-CN" sz="20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0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 </a:t>
            </a:r>
            <a:r>
              <a:rPr lang="en-US" altLang="zh-CN" sz="2000" dirty="0">
                <a:solidFill>
                  <a:schemeClr val="tx1"/>
                </a:solidFill>
                <a:latin typeface="Symbol" panose="05050102010706020507" pitchFamily="18" charset="2"/>
                <a:ea typeface="华文中宋" panose="02010600040101010101" pitchFamily="2" charset="-122"/>
                <a:sym typeface="Symbol" panose="05050102010706020507" pitchFamily="18" charset="2"/>
              </a:rPr>
              <a:t> 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0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</a:t>
            </a:r>
            <a:r>
              <a:rPr lang="en-US" altLang="zh-CN" sz="2000" i="1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0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000" i="1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endParaRPr lang="en-US" altLang="zh-CN" sz="20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那么称向量</a:t>
            </a:r>
            <a:r>
              <a:rPr lang="en-US" altLang="zh-CN" sz="20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0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41994" name="Text Box 10"/>
          <p:cNvSpPr txBox="1"/>
          <p:nvPr/>
        </p:nvSpPr>
        <p:spPr>
          <a:xfrm>
            <a:off x="1057275" y="4190365"/>
            <a:ext cx="10067925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线性表示的充分必要条件是矩阵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的秩相等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即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</a:rPr>
              <a:t> 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01165" y="5779770"/>
            <a:ext cx="32607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zh-CN" altLang="en-US" sz="2000" b="1" dirty="0" smtClean="0">
                <a:solidFill>
                  <a:srgbClr val="000000"/>
                </a:solidFill>
                <a:highlight>
                  <a:srgbClr val="FFFF00"/>
                </a:highlight>
              </a:rPr>
              <a:t>向量组线性表示相关问题</a:t>
            </a:r>
            <a:endParaRPr kumimoji="1" lang="zh-CN" altLang="en-US" sz="2000" b="1" dirty="0" smtClean="0">
              <a:solidFill>
                <a:srgbClr val="000000"/>
              </a:solidFill>
              <a:highlight>
                <a:srgbClr val="FFFF00"/>
              </a:highlight>
            </a:endParaRPr>
          </a:p>
        </p:txBody>
      </p:sp>
      <p:sp>
        <p:nvSpPr>
          <p:cNvPr id="6" name="右箭头 5"/>
          <p:cNvSpPr/>
          <p:nvPr/>
        </p:nvSpPr>
        <p:spPr>
          <a:xfrm>
            <a:off x="4941570" y="5849620"/>
            <a:ext cx="1259205" cy="19939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605270" y="5779770"/>
            <a:ext cx="40259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>
                <a:highlight>
                  <a:srgbClr val="FFFF00"/>
                </a:highlight>
              </a:rPr>
              <a:t>判断非齐次线性方程组解的情况</a:t>
            </a:r>
            <a:endParaRPr lang="zh-CN" altLang="en-US" sz="2000" b="1">
              <a:highlight>
                <a:srgbClr val="FFFF00"/>
              </a:highlight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57470" y="5419725"/>
            <a:ext cx="8661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FF0000"/>
                </a:solidFill>
              </a:rPr>
              <a:t>转化</a:t>
            </a:r>
            <a:endParaRPr lang="zh-CN" altLang="en-US" sz="24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2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2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2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92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2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92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1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7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7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4" grpId="1" animBg="1"/>
      <p:bldP spid="33" grpId="0" bldLvl="0" animBg="1"/>
      <p:bldP spid="33" grpId="1" animBg="1"/>
      <p:bldP spid="2" grpId="0" bldLvl="0" animBg="1"/>
      <p:bldP spid="2" grpId="1" animBg="1"/>
      <p:bldP spid="5" grpId="0" bldLvl="0" animBg="1"/>
      <p:bldP spid="5" grpId="1" animBg="1"/>
      <p:bldP spid="41994" grpId="0"/>
      <p:bldP spid="41994" grpId="1"/>
      <p:bldP spid="3" grpId="0"/>
      <p:bldP spid="6" grpId="0" bldLvl="0" animBg="1"/>
      <p:bldP spid="12" grpId="0"/>
      <p:bldP spid="13" grpId="0"/>
      <p:bldP spid="3" grpId="1"/>
      <p:bldP spid="6" grpId="1" animBg="1"/>
      <p:bldP spid="12" grpId="1"/>
      <p:bldP spid="13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>
            <a:off x="6140450" y="1938655"/>
            <a:ext cx="4980305" cy="451675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1029970" y="1938655"/>
            <a:ext cx="5100955" cy="451675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48144" name="Text Box 16"/>
          <p:cNvSpPr txBox="1"/>
          <p:nvPr/>
        </p:nvSpPr>
        <p:spPr>
          <a:xfrm>
            <a:off x="1274445" y="2381250"/>
            <a:ext cx="300990" cy="30734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解</a:t>
            </a:r>
            <a:endParaRPr lang="zh-CN" altLang="en-US" sz="20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8145" name="Rectangle 17"/>
          <p:cNvSpPr/>
          <p:nvPr/>
        </p:nvSpPr>
        <p:spPr>
          <a:xfrm>
            <a:off x="1679575" y="2305050"/>
            <a:ext cx="4206240" cy="81153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设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 </a:t>
            </a:r>
            <a:endParaRPr kumimoji="1" lang="zh-CN" altLang="en-US" sz="22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</p:txBody>
      </p:sp>
      <p:pic>
        <p:nvPicPr>
          <p:cNvPr id="12" name="图片 11" descr="例题_01"/>
          <p:cNvPicPr>
            <a:picLocks noChangeAspect="1"/>
          </p:cNvPicPr>
          <p:nvPr/>
        </p:nvPicPr>
        <p:blipFill>
          <a:blip r:embed="rId1"/>
          <a:srcRect l="8807" t="8481" r="79385" b="77630"/>
          <a:stretch>
            <a:fillRect/>
          </a:stretch>
        </p:blipFill>
        <p:spPr>
          <a:xfrm>
            <a:off x="992505" y="374015"/>
            <a:ext cx="1439545" cy="952500"/>
          </a:xfrm>
          <a:prstGeom prst="rect">
            <a:avLst/>
          </a:prstGeom>
        </p:spPr>
      </p:pic>
      <p:sp>
        <p:nvSpPr>
          <p:cNvPr id="2" name="Text Box 5"/>
          <p:cNvSpPr txBox="1"/>
          <p:nvPr/>
        </p:nvSpPr>
        <p:spPr>
          <a:xfrm>
            <a:off x="2498725" y="443230"/>
            <a:ext cx="8644890" cy="84657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设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2)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3)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4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0)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1)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2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kumimoji="1" lang="zh-CN" altLang="en-US" sz="20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证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明向量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线性表示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 并求出表示式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2292" name="Text Box 4"/>
          <p:cNvSpPr txBox="1"/>
          <p:nvPr/>
        </p:nvSpPr>
        <p:spPr>
          <a:xfrm>
            <a:off x="2881823" y="2735668"/>
            <a:ext cx="698500" cy="338455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因为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 </a:t>
            </a:r>
            <a:endParaRPr lang="zh-CN" altLang="en-US" sz="22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12301" name="Picture 13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l="18340" r="61963"/>
          <a:stretch>
            <a:fillRect/>
          </a:stretch>
        </p:blipFill>
        <p:spPr>
          <a:xfrm>
            <a:off x="3705225" y="3143250"/>
            <a:ext cx="2209800" cy="17145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294" name="Text Box 6"/>
          <p:cNvSpPr txBox="1"/>
          <p:nvPr/>
        </p:nvSpPr>
        <p:spPr>
          <a:xfrm>
            <a:off x="1657350" y="4876800"/>
            <a:ext cx="4170045" cy="84657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所以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因此向量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能由向量组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线性表示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zh-CN" altLang="en-US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2295" name="Text Box 7"/>
          <p:cNvSpPr txBox="1"/>
          <p:nvPr/>
        </p:nvSpPr>
        <p:spPr>
          <a:xfrm>
            <a:off x="6543675" y="2265680"/>
            <a:ext cx="4173855" cy="80964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由上列行最简形矩阵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 可得方程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的通解为</a:t>
            </a:r>
            <a:r>
              <a:rPr lang="zh-CN" altLang="en-US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zh-CN" altLang="en-US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pic>
        <p:nvPicPr>
          <p:cNvPr id="12296" name="Picture 8"/>
          <p:cNvPicPr>
            <a:picLocks noChangeAspect="1"/>
          </p:cNvPicPr>
          <p:nvPr/>
        </p:nvPicPr>
        <p:blipFill>
          <a:blip r:embed="rId3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r="66718"/>
          <a:stretch>
            <a:fillRect/>
          </a:stretch>
        </p:blipFill>
        <p:spPr>
          <a:xfrm>
            <a:off x="6981825" y="3143250"/>
            <a:ext cx="3733800" cy="1285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297" name="Text Box 9"/>
          <p:cNvSpPr txBox="1"/>
          <p:nvPr/>
        </p:nvSpPr>
        <p:spPr>
          <a:xfrm>
            <a:off x="6543675" y="4457700"/>
            <a:ext cx="3686175" cy="173482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从而得表示式</a:t>
            </a:r>
            <a:endParaRPr kumimoji="1" lang="zh-CN" altLang="en-US" sz="20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0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 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x</a:t>
            </a:r>
            <a:endParaRPr lang="en-US" altLang="zh-CN" sz="2000" b="1" i="1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    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c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2)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(2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c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1)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c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其中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c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可任意取值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cxnSp>
        <p:nvCxnSpPr>
          <p:cNvPr id="3" name="直接连接符 2"/>
          <p:cNvCxnSpPr/>
          <p:nvPr/>
        </p:nvCxnSpPr>
        <p:spPr>
          <a:xfrm>
            <a:off x="6130675" y="2053477"/>
            <a:ext cx="0" cy="4284000"/>
          </a:xfrm>
          <a:prstGeom prst="line">
            <a:avLst/>
          </a:prstGeom>
          <a:ln w="38100">
            <a:solidFill>
              <a:srgbClr val="B882D6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>
            <a:off x="1657350" y="3143250"/>
            <a:ext cx="2047875" cy="1714500"/>
            <a:chOff x="1657350" y="3143250"/>
            <a:chExt cx="2047875" cy="1714500"/>
          </a:xfrm>
        </p:grpSpPr>
        <p:pic>
          <p:nvPicPr>
            <p:cNvPr id="12293" name="Picture 5"/>
            <p:cNvPicPr>
              <a:picLocks noChangeAspect="1"/>
            </p:cNvPicPr>
            <p:nvPr/>
          </p:nvPicPr>
          <p:blipFill rotWithShape="1">
            <a:blip r:embed="rId4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4705" r="81660"/>
            <a:stretch>
              <a:fillRect/>
            </a:stretch>
          </p:blipFill>
          <p:spPr>
            <a:xfrm>
              <a:off x="2175641" y="3143250"/>
              <a:ext cx="1529584" cy="171450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5" name="文本框 4"/>
            <p:cNvSpPr txBox="1"/>
            <p:nvPr/>
          </p:nvSpPr>
          <p:spPr>
            <a:xfrm>
              <a:off x="1657350" y="3756766"/>
              <a:ext cx="646251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B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</a:t>
              </a:r>
              <a:endParaRPr lang="zh-CN" altLang="en-US" sz="2400" baseline="-25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8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8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2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2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22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22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22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122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3" grpId="1" animBg="1"/>
      <p:bldP spid="14" grpId="0" bldLvl="0" animBg="1"/>
      <p:bldP spid="14" grpId="1" animBg="1"/>
      <p:bldP spid="48144" grpId="0"/>
      <p:bldP spid="48144" grpId="1"/>
      <p:bldP spid="48145" grpId="0"/>
      <p:bldP spid="48145" grpId="1"/>
      <p:bldP spid="2" grpId="0"/>
      <p:bldP spid="2" grpId="1"/>
      <p:bldP spid="12292" grpId="0"/>
      <p:bldP spid="12292" grpId="1"/>
      <p:bldP spid="12294" grpId="0"/>
      <p:bldP spid="12294" grpId="1"/>
      <p:bldP spid="12295" grpId="0"/>
      <p:bldP spid="12295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35"/>
          <p:cNvGrpSpPr/>
          <p:nvPr/>
        </p:nvGrpSpPr>
        <p:grpSpPr>
          <a:xfrm>
            <a:off x="1631504" y="1428736"/>
            <a:ext cx="7464892" cy="571504"/>
            <a:chOff x="107504" y="2004775"/>
            <a:chExt cx="7464892" cy="571504"/>
          </a:xfrm>
        </p:grpSpPr>
        <p:sp>
          <p:nvSpPr>
            <p:cNvPr id="8" name="TextBox 7"/>
            <p:cNvSpPr txBox="1"/>
            <p:nvPr/>
          </p:nvSpPr>
          <p:spPr>
            <a:xfrm>
              <a:off x="107504" y="2103239"/>
              <a:ext cx="198374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 smtClean="0"/>
                <a:t>设有向量组</a:t>
              </a:r>
              <a:r>
                <a:rPr lang="en-US" altLang="zh-CN" sz="2400" b="1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="1" dirty="0" smtClean="0"/>
                <a:t>:</a:t>
              </a:r>
              <a:endParaRPr lang="zh-CN" altLang="en-US" sz="2400" b="1" dirty="0"/>
            </a:p>
          </p:txBody>
        </p:sp>
        <p:graphicFrame>
          <p:nvGraphicFramePr>
            <p:cNvPr id="9" name="对象 8"/>
            <p:cNvGraphicFramePr>
              <a:graphicFrameLocks noChangeAspect="1"/>
            </p:cNvGraphicFramePr>
            <p:nvPr/>
          </p:nvGraphicFramePr>
          <p:xfrm>
            <a:off x="2500298" y="2004775"/>
            <a:ext cx="5072098" cy="571504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1" name="Equation" r:id="rId1" imgW="124663200" imgH="12496800" progId="Equation.DSMT4">
                    <p:embed/>
                  </p:oleObj>
                </mc:Choice>
                <mc:Fallback>
                  <p:oleObj name="Equation" r:id="rId1" imgW="124663200" imgH="12496800" progId="Equation.DSMT4">
                    <p:embed/>
                    <p:pic>
                      <p:nvPicPr>
                        <p:cNvPr id="0" name="图片 5120" descr="image20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2500298" y="2004775"/>
                          <a:ext cx="5072098" cy="571504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3" name="TextBox 12"/>
          <p:cNvSpPr txBox="1"/>
          <p:nvPr/>
        </p:nvSpPr>
        <p:spPr>
          <a:xfrm>
            <a:off x="1639917" y="2535287"/>
            <a:ext cx="51746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latin typeface="+mn-ea"/>
                <a:cs typeface="Times New Roman" panose="02020603050405020304" pitchFamily="18" charset="0"/>
              </a:rPr>
              <a:t>(1)</a:t>
            </a:r>
            <a:r>
              <a:rPr lang="zh-CN" altLang="en-US" sz="2400" b="1" dirty="0" smtClean="0">
                <a:latin typeface="+mn-ea"/>
              </a:rPr>
              <a:t>向量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zh-CN" altLang="en-US" sz="2400" b="1" dirty="0" smtClean="0">
                <a:latin typeface="+mn-ea"/>
              </a:rPr>
              <a:t>不能由向量组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zh-CN" altLang="en-US" sz="2400" b="1" dirty="0" smtClean="0">
                <a:latin typeface="+mn-ea"/>
              </a:rPr>
              <a:t>线性表示；</a:t>
            </a:r>
            <a:endParaRPr lang="zh-CN" altLang="en-US" sz="2400" b="1" dirty="0">
              <a:latin typeface="+mn-ea"/>
            </a:endParaRPr>
          </a:p>
        </p:txBody>
      </p:sp>
      <p:graphicFrame>
        <p:nvGraphicFramePr>
          <p:cNvPr id="23" name="对象 22"/>
          <p:cNvGraphicFramePr>
            <a:graphicFrameLocks noChangeAspect="1"/>
          </p:cNvGraphicFramePr>
          <p:nvPr/>
        </p:nvGraphicFramePr>
        <p:xfrm>
          <a:off x="6007100" y="3275013"/>
          <a:ext cx="1778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2" name="Equation" r:id="rId3" imgW="4267200" imgH="7315200" progId="Equation.DSMT4">
                  <p:embed/>
                </p:oleObj>
              </mc:Choice>
              <mc:Fallback>
                <p:oleObj name="Equation" r:id="rId3" imgW="4267200" imgH="7315200" progId="Equation.DSMT4">
                  <p:embed/>
                  <p:pic>
                    <p:nvPicPr>
                      <p:cNvPr id="0" name="图片 5121" descr="image21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07100" y="3275013"/>
                        <a:ext cx="177800" cy="3048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组合 5"/>
          <p:cNvGrpSpPr/>
          <p:nvPr/>
        </p:nvGrpSpPr>
        <p:grpSpPr>
          <a:xfrm>
            <a:off x="1738282" y="2000240"/>
            <a:ext cx="8380686" cy="500067"/>
            <a:chOff x="214282" y="2000240"/>
            <a:chExt cx="8380686" cy="500067"/>
          </a:xfrm>
        </p:grpSpPr>
        <p:graphicFrame>
          <p:nvGraphicFramePr>
            <p:cNvPr id="10" name="对象 9"/>
            <p:cNvGraphicFramePr>
              <a:graphicFrameLocks noChangeAspect="1"/>
            </p:cNvGraphicFramePr>
            <p:nvPr/>
          </p:nvGraphicFramePr>
          <p:xfrm>
            <a:off x="3571868" y="2000240"/>
            <a:ext cx="2071702" cy="500066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3" name="Equation" r:id="rId5" imgW="52425600" imgH="12496800" progId="Equation.DSMT4">
                    <p:embed/>
                  </p:oleObj>
                </mc:Choice>
                <mc:Fallback>
                  <p:oleObj name="Equation" r:id="rId5" imgW="52425600" imgH="12496800" progId="Equation.DSMT4">
                    <p:embed/>
                    <p:pic>
                      <p:nvPicPr>
                        <p:cNvPr id="0" name="图片 5122" descr="image22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3571868" y="2000240"/>
                          <a:ext cx="2071702" cy="500066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7" name="组合 36"/>
            <p:cNvGrpSpPr/>
            <p:nvPr/>
          </p:nvGrpSpPr>
          <p:grpSpPr>
            <a:xfrm>
              <a:off x="5661268" y="2031231"/>
              <a:ext cx="2933700" cy="460375"/>
              <a:chOff x="2261965" y="3039343"/>
              <a:chExt cx="2933700" cy="460375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2261965" y="3039343"/>
                <a:ext cx="293370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 smtClean="0"/>
                  <a:t>问           为何值时：</a:t>
                </a:r>
                <a:endParaRPr lang="zh-CN" altLang="en-US" sz="2400" b="1" dirty="0"/>
              </a:p>
            </p:txBody>
          </p:sp>
          <p:graphicFrame>
            <p:nvGraphicFramePr>
              <p:cNvPr id="12" name="对象 11"/>
              <p:cNvGraphicFramePr>
                <a:graphicFrameLocks noChangeAspect="1"/>
              </p:cNvGraphicFramePr>
              <p:nvPr/>
            </p:nvGraphicFramePr>
            <p:xfrm>
              <a:off x="2622005" y="3111351"/>
              <a:ext cx="774700" cy="355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5124" name="Equation" r:id="rId7" imgW="18592800" imgH="8534400" progId="Equation.DSMT4">
                      <p:embed/>
                    </p:oleObj>
                  </mc:Choice>
                  <mc:Fallback>
                    <p:oleObj name="Equation" r:id="rId7" imgW="18592800" imgH="8534400" progId="Equation.DSMT4">
                      <p:embed/>
                      <p:pic>
                        <p:nvPicPr>
                          <p:cNvPr id="0" name="图片 5123" descr="image23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2622005" y="3111351"/>
                            <a:ext cx="774700" cy="355600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4" name="对象 3"/>
            <p:cNvGraphicFramePr>
              <a:graphicFrameLocks noChangeAspect="1"/>
            </p:cNvGraphicFramePr>
            <p:nvPr/>
          </p:nvGraphicFramePr>
          <p:xfrm>
            <a:off x="214282" y="2000240"/>
            <a:ext cx="2286016" cy="50006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5" name="Equation" r:id="rId9" imgW="53644800" imgH="12496800" progId="Equation.DSMT4">
                    <p:embed/>
                  </p:oleObj>
                </mc:Choice>
                <mc:Fallback>
                  <p:oleObj name="Equation" r:id="rId9" imgW="53644800" imgH="12496800" progId="Equation.DSMT4">
                    <p:embed/>
                    <p:pic>
                      <p:nvPicPr>
                        <p:cNvPr id="0" name="图片 5124" descr="image2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214282" y="2000240"/>
                          <a:ext cx="2286016" cy="500067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" name="矩形 4"/>
            <p:cNvSpPr/>
            <p:nvPr/>
          </p:nvSpPr>
          <p:spPr>
            <a:xfrm>
              <a:off x="2411760" y="2031231"/>
              <a:ext cx="10972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zh-CN" altLang="en-US" sz="2400" b="1" dirty="0">
                  <a:solidFill>
                    <a:prstClr val="black"/>
                  </a:solidFill>
                </a:rPr>
                <a:t>及向量</a:t>
              </a:r>
              <a:endParaRPr lang="zh-CN" altLang="en-US" sz="2400" b="1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组合 34"/>
          <p:cNvGrpSpPr/>
          <p:nvPr/>
        </p:nvGrpSpPr>
        <p:grpSpPr>
          <a:xfrm>
            <a:off x="3893850" y="4101837"/>
            <a:ext cx="5196423" cy="1698576"/>
            <a:chOff x="726891" y="2954561"/>
            <a:chExt cx="5196423" cy="1698576"/>
          </a:xfrm>
        </p:grpSpPr>
        <p:sp>
          <p:nvSpPr>
            <p:cNvPr id="38" name="圆角矩形 37"/>
            <p:cNvSpPr/>
            <p:nvPr/>
          </p:nvSpPr>
          <p:spPr>
            <a:xfrm>
              <a:off x="726891" y="2954561"/>
              <a:ext cx="5196423" cy="1698576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10746" y="2967335"/>
              <a:ext cx="187579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rgbClr val="FF0000"/>
                  </a:solidFill>
                </a:rPr>
                <a:t>（</a:t>
              </a:r>
              <a:r>
                <a:rPr lang="en-US" altLang="zh-CN" sz="2400" b="1" dirty="0" smtClean="0">
                  <a:solidFill>
                    <a:srgbClr val="FF0000"/>
                  </a:solidFill>
                </a:rPr>
                <a:t>1</a:t>
              </a:r>
              <a:r>
                <a:rPr lang="zh-CN" altLang="en-US" sz="2400" b="1" dirty="0" smtClean="0">
                  <a:solidFill>
                    <a:srgbClr val="FF0000"/>
                  </a:solidFill>
                </a:rPr>
                <a:t>）</a:t>
              </a:r>
              <a:r>
                <a:rPr lang="zh-CN" altLang="en-US" sz="2400" b="1" dirty="0">
                  <a:solidFill>
                    <a:srgbClr val="FF0000"/>
                  </a:solidFill>
                </a:rPr>
                <a:t>思路</a:t>
              </a:r>
              <a:r>
                <a:rPr lang="zh-CN" altLang="en-US" sz="2400" b="1" dirty="0" smtClean="0">
                  <a:solidFill>
                    <a:srgbClr val="FF0000"/>
                  </a:solidFill>
                </a:rPr>
                <a:t>：</a:t>
              </a:r>
              <a:endParaRPr lang="zh-CN" altLang="en-US" sz="2400" b="1" dirty="0">
                <a:solidFill>
                  <a:srgbClr val="FF0000"/>
                </a:solidFill>
              </a:endParaRPr>
            </a:p>
          </p:txBody>
        </p:sp>
        <p:sp>
          <p:nvSpPr>
            <p:cNvPr id="40" name="矩形 39"/>
            <p:cNvSpPr/>
            <p:nvPr/>
          </p:nvSpPr>
          <p:spPr>
            <a:xfrm>
              <a:off x="974922" y="3759423"/>
              <a:ext cx="3551555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>
                  <a:solidFill>
                    <a:srgbClr val="0000FF"/>
                  </a:solidFill>
                  <a:latin typeface="+mn-ea"/>
                </a:rPr>
                <a:t>等价于</a:t>
              </a:r>
              <a:r>
                <a:rPr lang="zh-CN" altLang="en-US" sz="2400" b="1" dirty="0" smtClean="0">
                  <a:solidFill>
                    <a:srgbClr val="0000FF"/>
                  </a:solidFill>
                  <a:latin typeface="+mn-ea"/>
                </a:rPr>
                <a:t>方程组 </a:t>
              </a:r>
              <a:r>
                <a:rPr lang="en-US" altLang="zh-CN" sz="2400" b="1" i="1" dirty="0" smtClean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AX</a:t>
              </a:r>
              <a:r>
                <a:rPr lang="en-US" altLang="zh-CN" sz="2400" b="1" dirty="0" smtClean="0">
                  <a:solidFill>
                    <a:srgbClr val="0000FF"/>
                  </a:solidFill>
                  <a:latin typeface="+mn-ea"/>
                </a:rPr>
                <a:t>=</a:t>
              </a:r>
              <a:r>
                <a:rPr lang="en-US" altLang="zh-CN" sz="2400" b="1" i="1" dirty="0" smtClean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 </a:t>
              </a:r>
              <a:r>
                <a:rPr lang="zh-CN" altLang="en-US" sz="2400" b="1" dirty="0" smtClean="0">
                  <a:solidFill>
                    <a:srgbClr val="0000FF"/>
                  </a:solidFill>
                  <a:latin typeface="+mn-ea"/>
                </a:rPr>
                <a:t>无</a:t>
              </a:r>
              <a:r>
                <a:rPr lang="zh-CN" altLang="en-US" sz="2400" b="1" dirty="0">
                  <a:solidFill>
                    <a:srgbClr val="0000FF"/>
                  </a:solidFill>
                  <a:latin typeface="+mn-ea"/>
                </a:rPr>
                <a:t>解</a:t>
              </a:r>
              <a:endParaRPr lang="zh-CN" altLang="en-US" sz="2400" b="1" dirty="0">
                <a:solidFill>
                  <a:srgbClr val="0000FF"/>
                </a:solidFill>
                <a:latin typeface="+mn-ea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971600" y="3356992"/>
              <a:ext cx="4498975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b="1" dirty="0" smtClean="0">
                  <a:solidFill>
                    <a:srgbClr val="0000FF"/>
                  </a:solidFill>
                  <a:latin typeface="+mn-ea"/>
                </a:rPr>
                <a:t>向量 </a:t>
              </a:r>
              <a:r>
                <a:rPr lang="en-US" altLang="zh-CN" sz="2400" b="1" i="1" dirty="0" smtClean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 </a:t>
              </a:r>
              <a:r>
                <a:rPr lang="zh-CN" altLang="en-US" sz="2400" b="1" dirty="0" smtClean="0">
                  <a:solidFill>
                    <a:srgbClr val="0000FF"/>
                  </a:solidFill>
                  <a:latin typeface="+mn-ea"/>
                </a:rPr>
                <a:t>不能</a:t>
              </a:r>
              <a:r>
                <a:rPr lang="zh-CN" altLang="en-US" sz="2400" b="1" dirty="0">
                  <a:solidFill>
                    <a:srgbClr val="0000FF"/>
                  </a:solidFill>
                  <a:latin typeface="+mn-ea"/>
                </a:rPr>
                <a:t>由向量</a:t>
              </a:r>
              <a:r>
                <a:rPr lang="zh-CN" altLang="en-US" sz="2400" b="1" dirty="0" smtClean="0">
                  <a:solidFill>
                    <a:srgbClr val="0000FF"/>
                  </a:solidFill>
                  <a:latin typeface="+mn-ea"/>
                </a:rPr>
                <a:t>组 </a:t>
              </a:r>
              <a:r>
                <a:rPr lang="en-US" altLang="zh-CN" sz="2400" b="1" i="1" dirty="0" smtClean="0">
                  <a:solidFill>
                    <a:srgbClr val="0000F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 </a:t>
              </a:r>
              <a:r>
                <a:rPr lang="zh-CN" altLang="en-US" sz="2400" b="1" dirty="0" smtClean="0">
                  <a:solidFill>
                    <a:srgbClr val="0000FF"/>
                  </a:solidFill>
                  <a:latin typeface="+mn-ea"/>
                </a:rPr>
                <a:t>线性</a:t>
              </a:r>
              <a:r>
                <a:rPr lang="zh-CN" altLang="en-US" sz="2400" b="1" dirty="0">
                  <a:solidFill>
                    <a:srgbClr val="0000FF"/>
                  </a:solidFill>
                  <a:latin typeface="+mn-ea"/>
                </a:rPr>
                <a:t>表示</a:t>
              </a:r>
              <a:endParaRPr lang="zh-CN" altLang="en-US" sz="2400" b="1" dirty="0">
                <a:solidFill>
                  <a:srgbClr val="0000FF"/>
                </a:solidFill>
                <a:latin typeface="+mn-ea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960571" y="4191541"/>
              <a:ext cx="847090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rgbClr val="FF0000"/>
                  </a:solidFill>
                </a:rPr>
                <a:t>求得</a:t>
              </a:r>
              <a:r>
                <a:rPr lang="en-US" altLang="zh-CN" sz="2400" b="1" dirty="0" smtClean="0">
                  <a:solidFill>
                    <a:srgbClr val="FF0000"/>
                  </a:solidFill>
                </a:rPr>
                <a:t>             </a:t>
              </a:r>
              <a:r>
                <a:rPr lang="zh-CN" altLang="en-US" sz="2400" b="1" dirty="0" smtClean="0">
                  <a:solidFill>
                    <a:srgbClr val="FF0000"/>
                  </a:solidFill>
                </a:rPr>
                <a:t>  </a:t>
              </a:r>
              <a:endParaRPr lang="zh-CN" altLang="en-US" sz="2400" b="1" dirty="0">
                <a:solidFill>
                  <a:srgbClr val="FF0000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773496" y="3808636"/>
              <a:ext cx="725805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latin typeface="+mn-ea"/>
                </a:rPr>
                <a:t>       </a:t>
              </a:r>
              <a:r>
                <a:rPr lang="zh-CN" altLang="en-US" sz="2400" b="1" dirty="0" smtClean="0">
                  <a:solidFill>
                    <a:srgbClr val="FF0000"/>
                  </a:solidFill>
                  <a:latin typeface="+mn-ea"/>
                </a:rPr>
                <a:t>且</a:t>
              </a:r>
              <a:endParaRPr lang="zh-CN" altLang="en-US" sz="2400" b="1" dirty="0">
                <a:solidFill>
                  <a:srgbClr val="FF0000"/>
                </a:solidFill>
                <a:latin typeface="+mn-ea"/>
              </a:endParaRPr>
            </a:p>
          </p:txBody>
        </p:sp>
        <p:graphicFrame>
          <p:nvGraphicFramePr>
            <p:cNvPr id="44" name="对象 43"/>
            <p:cNvGraphicFramePr>
              <a:graphicFrameLocks noChangeAspect="1"/>
            </p:cNvGraphicFramePr>
            <p:nvPr/>
          </p:nvGraphicFramePr>
          <p:xfrm>
            <a:off x="1754321" y="4275996"/>
            <a:ext cx="939800" cy="292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6" name="Equation" r:id="rId11" imgW="22555200" imgH="7010400" progId="Equation.DSMT4">
                    <p:embed/>
                  </p:oleObj>
                </mc:Choice>
                <mc:Fallback>
                  <p:oleObj name="Equation" r:id="rId11" imgW="22555200" imgH="7010400" progId="Equation.DSMT4">
                    <p:embed/>
                    <p:pic>
                      <p:nvPicPr>
                        <p:cNvPr id="0" name="图片 5125" descr="image2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1754321" y="4275996"/>
                          <a:ext cx="939800" cy="292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5" name="对象 44"/>
            <p:cNvGraphicFramePr>
              <a:graphicFrameLocks noChangeAspect="1"/>
            </p:cNvGraphicFramePr>
            <p:nvPr/>
          </p:nvGraphicFramePr>
          <p:xfrm>
            <a:off x="3289057" y="4231496"/>
            <a:ext cx="762000" cy="3556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7" name="Equation" r:id="rId13" imgW="18288000" imgH="8534400" progId="Equation.DSMT4">
                    <p:embed/>
                  </p:oleObj>
                </mc:Choice>
                <mc:Fallback>
                  <p:oleObj name="Equation" r:id="rId13" imgW="18288000" imgH="8534400" progId="Equation.DSMT4">
                    <p:embed/>
                    <p:pic>
                      <p:nvPicPr>
                        <p:cNvPr id="0" name="图片 5126" descr="image26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3289057" y="4231496"/>
                          <a:ext cx="762000" cy="3556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8" name="TextBox 47"/>
          <p:cNvSpPr txBox="1"/>
          <p:nvPr/>
        </p:nvSpPr>
        <p:spPr>
          <a:xfrm>
            <a:off x="1631504" y="2996952"/>
            <a:ext cx="70034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latin typeface="+mn-ea"/>
                <a:cs typeface="Times New Roman" panose="02020603050405020304" pitchFamily="18" charset="0"/>
              </a:rPr>
              <a:t>(2)</a:t>
            </a:r>
            <a:r>
              <a:rPr lang="zh-CN" altLang="en-US" sz="2400" b="1" dirty="0" smtClean="0">
                <a:latin typeface="+mn-ea"/>
              </a:rPr>
              <a:t>向量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zh-CN" altLang="en-US" sz="2400" b="1" dirty="0" smtClean="0">
                <a:latin typeface="+mn-ea"/>
              </a:rPr>
              <a:t>能由向量组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zh-CN" altLang="en-US" sz="2400" b="1" dirty="0" smtClean="0">
                <a:latin typeface="+mn-ea"/>
              </a:rPr>
              <a:t>线性表示，且表示式唯一；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31504" y="3458617"/>
            <a:ext cx="849694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+mn-ea"/>
                <a:cs typeface="Times New Roman" panose="02020603050405020304" pitchFamily="18" charset="0"/>
              </a:rPr>
              <a:t>(3)</a:t>
            </a:r>
            <a:r>
              <a:rPr lang="zh-CN" altLang="en-US" sz="2400" b="1" dirty="0" smtClean="0">
                <a:latin typeface="+mn-ea"/>
              </a:rPr>
              <a:t>向量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zh-CN" altLang="en-US" sz="2400" b="1" dirty="0" smtClean="0">
                <a:latin typeface="+mn-ea"/>
              </a:rPr>
              <a:t>能由向量组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zh-CN" altLang="en-US" sz="2400" b="1" dirty="0" smtClean="0">
                <a:latin typeface="+mn-ea"/>
              </a:rPr>
              <a:t>线性表示，且表示式不唯一，并求                              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122443" y="3933056"/>
            <a:ext cx="17805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一般表示式</a:t>
            </a:r>
            <a:r>
              <a:rPr lang="en-US" altLang="zh-CN" sz="2400" b="1" dirty="0" smtClean="0"/>
              <a:t>.</a:t>
            </a:r>
            <a:endParaRPr lang="zh-CN" altLang="en-US" sz="24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1631504" y="1124744"/>
            <a:ext cx="5364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0000FF"/>
                </a:solidFill>
              </a:rPr>
              <a:t>讨论含有参数的向量组的线性表示问题</a:t>
            </a:r>
            <a:endParaRPr lang="zh-CN" altLang="en-US" sz="2400" b="1" dirty="0">
              <a:solidFill>
                <a:srgbClr val="0000FF"/>
              </a:solidFill>
            </a:endParaRPr>
          </a:p>
        </p:txBody>
      </p:sp>
      <p:grpSp>
        <p:nvGrpSpPr>
          <p:cNvPr id="15" name="组合 32"/>
          <p:cNvGrpSpPr/>
          <p:nvPr/>
        </p:nvGrpSpPr>
        <p:grpSpPr>
          <a:xfrm>
            <a:off x="1847528" y="284369"/>
            <a:ext cx="1454717" cy="540997"/>
            <a:chOff x="323528" y="151699"/>
            <a:chExt cx="1368152" cy="540997"/>
          </a:xfrm>
        </p:grpSpPr>
        <p:sp>
          <p:nvSpPr>
            <p:cNvPr id="34" name="矩形 33"/>
            <p:cNvSpPr/>
            <p:nvPr/>
          </p:nvSpPr>
          <p:spPr>
            <a:xfrm>
              <a:off x="323528" y="151699"/>
              <a:ext cx="1368152" cy="540997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23528" y="231031"/>
              <a:ext cx="1318647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 smtClean="0"/>
                <a:t>典型例题</a:t>
              </a:r>
              <a:endParaRPr lang="zh-CN" altLang="en-US" sz="2400" b="1" dirty="0"/>
            </a:p>
          </p:txBody>
        </p:sp>
      </p:grpSp>
      <p:sp>
        <p:nvSpPr>
          <p:cNvPr id="2" name="图文框 1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35"/>
          <p:cNvGrpSpPr/>
          <p:nvPr/>
        </p:nvGrpSpPr>
        <p:grpSpPr>
          <a:xfrm>
            <a:off x="1631504" y="1473200"/>
            <a:ext cx="7029896" cy="520700"/>
            <a:chOff x="107504" y="2049239"/>
            <a:chExt cx="7029896" cy="520700"/>
          </a:xfrm>
        </p:grpSpPr>
        <p:sp>
          <p:nvSpPr>
            <p:cNvPr id="8" name="TextBox 7"/>
            <p:cNvSpPr txBox="1"/>
            <p:nvPr/>
          </p:nvSpPr>
          <p:spPr>
            <a:xfrm>
              <a:off x="107504" y="2103239"/>
              <a:ext cx="198374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 smtClean="0"/>
                <a:t>设有向量组</a:t>
              </a:r>
              <a:r>
                <a:rPr lang="en-US" altLang="zh-CN" sz="2400" b="1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="1" dirty="0" smtClean="0"/>
                <a:t>:</a:t>
              </a:r>
              <a:endParaRPr lang="zh-CN" altLang="en-US" sz="2400" b="1" dirty="0"/>
            </a:p>
          </p:txBody>
        </p:sp>
        <p:graphicFrame>
          <p:nvGraphicFramePr>
            <p:cNvPr id="9" name="对象 8"/>
            <p:cNvGraphicFramePr>
              <a:graphicFrameLocks noChangeAspect="1"/>
            </p:cNvGraphicFramePr>
            <p:nvPr/>
          </p:nvGraphicFramePr>
          <p:xfrm>
            <a:off x="2374900" y="2049239"/>
            <a:ext cx="4762500" cy="520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5" name="Equation" r:id="rId1" imgW="114300000" imgH="12496800" progId="Equation.DSMT4">
                    <p:embed/>
                  </p:oleObj>
                </mc:Choice>
                <mc:Fallback>
                  <p:oleObj name="Equation" r:id="rId1" imgW="114300000" imgH="12496800" progId="Equation.DSMT4">
                    <p:embed/>
                    <p:pic>
                      <p:nvPicPr>
                        <p:cNvPr id="0" name="图片 6144" descr="image2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2374900" y="2049239"/>
                          <a:ext cx="4762500" cy="5207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3" name="TextBox 12"/>
          <p:cNvSpPr txBox="1"/>
          <p:nvPr/>
        </p:nvSpPr>
        <p:spPr>
          <a:xfrm>
            <a:off x="1639917" y="2535287"/>
            <a:ext cx="51746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latin typeface="+mn-ea"/>
                <a:cs typeface="Times New Roman" panose="02020603050405020304" pitchFamily="18" charset="0"/>
              </a:rPr>
              <a:t>(1)</a:t>
            </a:r>
            <a:r>
              <a:rPr lang="zh-CN" altLang="en-US" sz="2400" b="1" dirty="0" smtClean="0">
                <a:latin typeface="+mn-ea"/>
              </a:rPr>
              <a:t>向量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zh-CN" altLang="en-US" sz="2400" b="1" dirty="0" smtClean="0">
                <a:latin typeface="+mn-ea"/>
              </a:rPr>
              <a:t>不能由向量组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zh-CN" altLang="en-US" sz="2400" b="1" dirty="0" smtClean="0">
                <a:latin typeface="+mn-ea"/>
              </a:rPr>
              <a:t>线性表示；</a:t>
            </a:r>
            <a:endParaRPr lang="zh-CN" altLang="en-US" sz="2400" b="1" dirty="0">
              <a:latin typeface="+mn-ea"/>
            </a:endParaRPr>
          </a:p>
        </p:txBody>
      </p:sp>
      <p:graphicFrame>
        <p:nvGraphicFramePr>
          <p:cNvPr id="23" name="对象 22"/>
          <p:cNvGraphicFramePr>
            <a:graphicFrameLocks noChangeAspect="1"/>
          </p:cNvGraphicFramePr>
          <p:nvPr/>
        </p:nvGraphicFramePr>
        <p:xfrm>
          <a:off x="6007100" y="3275013"/>
          <a:ext cx="1778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6" name="Equation" r:id="rId3" imgW="4267200" imgH="7315200" progId="Equation.DSMT4">
                  <p:embed/>
                </p:oleObj>
              </mc:Choice>
              <mc:Fallback>
                <p:oleObj name="Equation" r:id="rId3" imgW="4267200" imgH="7315200" progId="Equation.DSMT4">
                  <p:embed/>
                  <p:pic>
                    <p:nvPicPr>
                      <p:cNvPr id="0" name="图片 6145" descr="image21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07100" y="3275013"/>
                        <a:ext cx="177800" cy="3048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6" name="组合 5"/>
          <p:cNvGrpSpPr/>
          <p:nvPr/>
        </p:nvGrpSpPr>
        <p:grpSpPr>
          <a:xfrm>
            <a:off x="1784350" y="1968500"/>
            <a:ext cx="8334618" cy="523106"/>
            <a:chOff x="260350" y="1968500"/>
            <a:chExt cx="8334618" cy="523106"/>
          </a:xfrm>
        </p:grpSpPr>
        <p:grpSp>
          <p:nvGrpSpPr>
            <p:cNvPr id="7" name="组合 36"/>
            <p:cNvGrpSpPr/>
            <p:nvPr/>
          </p:nvGrpSpPr>
          <p:grpSpPr>
            <a:xfrm>
              <a:off x="5661268" y="2031231"/>
              <a:ext cx="2933700" cy="460375"/>
              <a:chOff x="2261965" y="3039343"/>
              <a:chExt cx="2933700" cy="460375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2261965" y="3039343"/>
                <a:ext cx="293370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 smtClean="0"/>
                  <a:t>问           为何值时：</a:t>
                </a:r>
                <a:endParaRPr lang="zh-CN" altLang="en-US" sz="2400" b="1" dirty="0"/>
              </a:p>
            </p:txBody>
          </p:sp>
          <p:graphicFrame>
            <p:nvGraphicFramePr>
              <p:cNvPr id="12" name="对象 11"/>
              <p:cNvGraphicFramePr>
                <a:graphicFrameLocks noChangeAspect="1"/>
              </p:cNvGraphicFramePr>
              <p:nvPr/>
            </p:nvGraphicFramePr>
            <p:xfrm>
              <a:off x="2622005" y="3111351"/>
              <a:ext cx="774700" cy="355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6147" name="Equation" r:id="rId5" imgW="18592800" imgH="8534400" progId="Equation.DSMT4">
                      <p:embed/>
                    </p:oleObj>
                  </mc:Choice>
                  <mc:Fallback>
                    <p:oleObj name="Equation" r:id="rId5" imgW="18592800" imgH="8534400" progId="Equation.DSMT4">
                      <p:embed/>
                      <p:pic>
                        <p:nvPicPr>
                          <p:cNvPr id="0" name="图片 6146" descr="image23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2622005" y="3111351"/>
                            <a:ext cx="774700" cy="355600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4" name="对象 3"/>
            <p:cNvGraphicFramePr>
              <a:graphicFrameLocks noChangeAspect="1"/>
            </p:cNvGraphicFramePr>
            <p:nvPr/>
          </p:nvGraphicFramePr>
          <p:xfrm>
            <a:off x="260350" y="1968500"/>
            <a:ext cx="2235200" cy="520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8" name="Equation" r:id="rId7" imgW="53644800" imgH="12496800" progId="Equation.DSMT4">
                    <p:embed/>
                  </p:oleObj>
                </mc:Choice>
                <mc:Fallback>
                  <p:oleObj name="Equation" r:id="rId7" imgW="53644800" imgH="12496800" progId="Equation.DSMT4">
                    <p:embed/>
                    <p:pic>
                      <p:nvPicPr>
                        <p:cNvPr id="0" name="图片 6147" descr="image2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260350" y="1968500"/>
                          <a:ext cx="2235200" cy="5207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" name="矩形 4"/>
            <p:cNvSpPr/>
            <p:nvPr/>
          </p:nvSpPr>
          <p:spPr>
            <a:xfrm>
              <a:off x="2411760" y="2031231"/>
              <a:ext cx="10972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zh-CN" altLang="en-US" sz="2400" b="1" dirty="0">
                  <a:solidFill>
                    <a:prstClr val="black"/>
                  </a:solidFill>
                </a:rPr>
                <a:t>及向量</a:t>
              </a:r>
              <a:endParaRPr lang="zh-CN" altLang="en-US" sz="24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631504" y="2996952"/>
            <a:ext cx="70034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latin typeface="+mn-ea"/>
                <a:cs typeface="Times New Roman" panose="02020603050405020304" pitchFamily="18" charset="0"/>
              </a:rPr>
              <a:t>(2)</a:t>
            </a:r>
            <a:r>
              <a:rPr lang="zh-CN" altLang="en-US" sz="2400" b="1" dirty="0" smtClean="0">
                <a:latin typeface="+mn-ea"/>
              </a:rPr>
              <a:t>向量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zh-CN" altLang="en-US" sz="2400" b="1" dirty="0" smtClean="0">
                <a:latin typeface="+mn-ea"/>
              </a:rPr>
              <a:t>能由向量组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zh-CN" altLang="en-US" sz="2400" b="1" dirty="0" smtClean="0">
                <a:latin typeface="+mn-ea"/>
              </a:rPr>
              <a:t>线性表示，且表示式唯一；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31504" y="3458617"/>
            <a:ext cx="849694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+mn-ea"/>
                <a:cs typeface="Times New Roman" panose="02020603050405020304" pitchFamily="18" charset="0"/>
              </a:rPr>
              <a:t>(3)</a:t>
            </a:r>
            <a:r>
              <a:rPr lang="zh-CN" altLang="en-US" sz="2400" b="1" dirty="0" smtClean="0">
                <a:latin typeface="+mn-ea"/>
              </a:rPr>
              <a:t>向量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zh-CN" altLang="en-US" sz="2400" b="1" dirty="0" smtClean="0">
                <a:latin typeface="+mn-ea"/>
              </a:rPr>
              <a:t>能由向量组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zh-CN" altLang="en-US" sz="2400" b="1" dirty="0" smtClean="0">
                <a:latin typeface="+mn-ea"/>
              </a:rPr>
              <a:t>线性表示，且表示式不唯一，并求                              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122443" y="3933056"/>
            <a:ext cx="17805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一般表示式</a:t>
            </a:r>
            <a:r>
              <a:rPr lang="en-US" altLang="zh-CN" sz="2400" b="1" dirty="0" smtClean="0"/>
              <a:t>.</a:t>
            </a:r>
            <a:endParaRPr lang="zh-CN" altLang="en-US" sz="24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1631504" y="1124744"/>
            <a:ext cx="5364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0000FF"/>
                </a:solidFill>
              </a:rPr>
              <a:t>讨论含有参数的向量组的线性表示问题</a:t>
            </a:r>
            <a:endParaRPr lang="zh-CN" altLang="en-US" sz="2400" b="1" dirty="0">
              <a:solidFill>
                <a:srgbClr val="0000FF"/>
              </a:solidFill>
            </a:endParaRPr>
          </a:p>
        </p:txBody>
      </p:sp>
      <p:grpSp>
        <p:nvGrpSpPr>
          <p:cNvPr id="14" name="组合 32"/>
          <p:cNvGrpSpPr/>
          <p:nvPr/>
        </p:nvGrpSpPr>
        <p:grpSpPr>
          <a:xfrm>
            <a:off x="1847528" y="284369"/>
            <a:ext cx="1454717" cy="540997"/>
            <a:chOff x="323528" y="151699"/>
            <a:chExt cx="1368152" cy="540997"/>
          </a:xfrm>
        </p:grpSpPr>
        <p:sp>
          <p:nvSpPr>
            <p:cNvPr id="34" name="矩形 33"/>
            <p:cNvSpPr/>
            <p:nvPr/>
          </p:nvSpPr>
          <p:spPr>
            <a:xfrm>
              <a:off x="323528" y="151699"/>
              <a:ext cx="1368152" cy="540997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23528" y="231031"/>
              <a:ext cx="1318647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 smtClean="0"/>
                <a:t>典型例题</a:t>
              </a:r>
              <a:endParaRPr lang="zh-CN" altLang="en-US" sz="2400" b="1" dirty="0"/>
            </a:p>
          </p:txBody>
        </p:sp>
      </p:grpSp>
      <p:grpSp>
        <p:nvGrpSpPr>
          <p:cNvPr id="15" name="组合 51"/>
          <p:cNvGrpSpPr/>
          <p:nvPr/>
        </p:nvGrpSpPr>
        <p:grpSpPr>
          <a:xfrm>
            <a:off x="3834307" y="3942089"/>
            <a:ext cx="5646069" cy="1698576"/>
            <a:chOff x="1158179" y="1769340"/>
            <a:chExt cx="5646069" cy="1698576"/>
          </a:xfrm>
        </p:grpSpPr>
        <p:grpSp>
          <p:nvGrpSpPr>
            <p:cNvPr id="16" name="组合 52"/>
            <p:cNvGrpSpPr/>
            <p:nvPr/>
          </p:nvGrpSpPr>
          <p:grpSpPr>
            <a:xfrm>
              <a:off x="1158179" y="1769340"/>
              <a:ext cx="5646069" cy="1698576"/>
              <a:chOff x="494937" y="2954561"/>
              <a:chExt cx="5646069" cy="1698576"/>
            </a:xfrm>
          </p:grpSpPr>
          <p:sp>
            <p:nvSpPr>
              <p:cNvPr id="55" name="圆角矩形 54"/>
              <p:cNvSpPr/>
              <p:nvPr/>
            </p:nvSpPr>
            <p:spPr>
              <a:xfrm>
                <a:off x="671720" y="2954561"/>
                <a:ext cx="5469286" cy="1698576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494937" y="2967335"/>
                <a:ext cx="187579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 smtClean="0">
                    <a:solidFill>
                      <a:srgbClr val="FF0000"/>
                    </a:solidFill>
                  </a:rPr>
                  <a:t>（</a:t>
                </a:r>
                <a:r>
                  <a:rPr lang="en-US" altLang="zh-CN" sz="2400" b="1" dirty="0" smtClean="0">
                    <a:solidFill>
                      <a:srgbClr val="FF0000"/>
                    </a:solidFill>
                  </a:rPr>
                  <a:t>2</a:t>
                </a:r>
                <a:r>
                  <a:rPr lang="zh-CN" altLang="en-US" sz="2400" b="1" dirty="0" smtClean="0">
                    <a:solidFill>
                      <a:srgbClr val="FF0000"/>
                    </a:solidFill>
                  </a:rPr>
                  <a:t>）</a:t>
                </a:r>
                <a:r>
                  <a:rPr lang="zh-CN" altLang="en-US" sz="2400" b="1" dirty="0">
                    <a:solidFill>
                      <a:srgbClr val="FF0000"/>
                    </a:solidFill>
                  </a:rPr>
                  <a:t>思路</a:t>
                </a:r>
                <a:r>
                  <a:rPr lang="zh-CN" altLang="en-US" sz="2400" b="1" dirty="0" smtClean="0">
                    <a:solidFill>
                      <a:srgbClr val="FF0000"/>
                    </a:solidFill>
                  </a:rPr>
                  <a:t>：</a:t>
                </a:r>
                <a:endParaRPr lang="zh-CN" altLang="en-US" sz="2400" b="1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672842" y="3759423"/>
                <a:ext cx="5380355" cy="4603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400" b="1" dirty="0" smtClean="0">
                    <a:solidFill>
                      <a:srgbClr val="0000FF"/>
                    </a:solidFill>
                    <a:latin typeface="+mn-ea"/>
                  </a:rPr>
                  <a:t>式唯一，等价</a:t>
                </a:r>
                <a:r>
                  <a:rPr lang="zh-CN" altLang="en-US" sz="2400" b="1" dirty="0">
                    <a:solidFill>
                      <a:srgbClr val="0000FF"/>
                    </a:solidFill>
                    <a:latin typeface="+mn-ea"/>
                  </a:rPr>
                  <a:t>于</a:t>
                </a:r>
                <a:r>
                  <a:rPr lang="zh-CN" altLang="en-US" sz="2400" b="1" dirty="0" smtClean="0">
                    <a:solidFill>
                      <a:srgbClr val="0000FF"/>
                    </a:solidFill>
                    <a:latin typeface="+mn-ea"/>
                  </a:rPr>
                  <a:t>方程组 </a:t>
                </a:r>
                <a:r>
                  <a:rPr lang="en-US" altLang="zh-CN" sz="2400" b="1" i="1" dirty="0" smtClean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AX</a:t>
                </a:r>
                <a:r>
                  <a:rPr lang="en-US" altLang="zh-CN" sz="2400" b="1" dirty="0" smtClean="0">
                    <a:solidFill>
                      <a:srgbClr val="0000FF"/>
                    </a:solidFill>
                    <a:latin typeface="+mn-ea"/>
                  </a:rPr>
                  <a:t>=</a:t>
                </a:r>
                <a:r>
                  <a:rPr lang="en-US" altLang="zh-CN" sz="2400" b="1" i="1" dirty="0" smtClean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</a:t>
                </a:r>
                <a:r>
                  <a:rPr lang="zh-CN" altLang="en-US" sz="2400" b="1" dirty="0" smtClean="0">
                    <a:solidFill>
                      <a:srgbClr val="0000FF"/>
                    </a:solidFill>
                    <a:latin typeface="+mn-ea"/>
                  </a:rPr>
                  <a:t>有唯一解</a:t>
                </a:r>
                <a:endParaRPr lang="zh-CN" altLang="en-US" sz="2400" b="1" dirty="0">
                  <a:solidFill>
                    <a:srgbClr val="0000FF"/>
                  </a:solidFill>
                  <a:latin typeface="+mn-ea"/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668398" y="3356992"/>
                <a:ext cx="5108575" cy="4603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2400" b="1" dirty="0" smtClean="0">
                    <a:solidFill>
                      <a:srgbClr val="0000FF"/>
                    </a:solidFill>
                    <a:latin typeface="+mn-ea"/>
                  </a:rPr>
                  <a:t>向量 </a:t>
                </a:r>
                <a:r>
                  <a:rPr lang="en-US" altLang="zh-CN" sz="2400" b="1" i="1" dirty="0" smtClean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 </a:t>
                </a:r>
                <a:r>
                  <a:rPr lang="zh-CN" altLang="en-US" sz="2400" b="1" dirty="0" smtClean="0">
                    <a:solidFill>
                      <a:srgbClr val="0000FF"/>
                    </a:solidFill>
                    <a:latin typeface="+mn-ea"/>
                  </a:rPr>
                  <a:t>能</a:t>
                </a:r>
                <a:r>
                  <a:rPr lang="zh-CN" altLang="en-US" sz="2400" b="1" dirty="0">
                    <a:solidFill>
                      <a:srgbClr val="0000FF"/>
                    </a:solidFill>
                    <a:latin typeface="+mn-ea"/>
                  </a:rPr>
                  <a:t>由向量</a:t>
                </a:r>
                <a:r>
                  <a:rPr lang="zh-CN" altLang="en-US" sz="2400" b="1" dirty="0" smtClean="0">
                    <a:solidFill>
                      <a:srgbClr val="0000FF"/>
                    </a:solidFill>
                    <a:latin typeface="+mn-ea"/>
                  </a:rPr>
                  <a:t>组 </a:t>
                </a:r>
                <a:r>
                  <a:rPr lang="en-US" altLang="zh-CN" sz="2400" b="1" i="1" dirty="0" smtClean="0">
                    <a:solidFill>
                      <a:srgbClr val="0000FF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 </a:t>
                </a:r>
                <a:r>
                  <a:rPr lang="zh-CN" altLang="en-US" sz="2400" b="1" dirty="0" smtClean="0">
                    <a:solidFill>
                      <a:srgbClr val="0000FF"/>
                    </a:solidFill>
                    <a:latin typeface="+mn-ea"/>
                  </a:rPr>
                  <a:t>线性表示且表达</a:t>
                </a:r>
                <a:endParaRPr lang="zh-CN" altLang="en-US" sz="2400" b="1" dirty="0">
                  <a:solidFill>
                    <a:srgbClr val="0000FF"/>
                  </a:solidFill>
                  <a:latin typeface="+mn-ea"/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668398" y="4163889"/>
                <a:ext cx="79248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 smtClean="0">
                    <a:solidFill>
                      <a:srgbClr val="FF0000"/>
                    </a:solidFill>
                  </a:rPr>
                  <a:t>求得</a:t>
                </a:r>
                <a:endParaRPr lang="zh-CN" altLang="en-US" sz="2400" b="1" dirty="0">
                  <a:solidFill>
                    <a:srgbClr val="FF0000"/>
                  </a:solidFill>
                </a:endParaRPr>
              </a:p>
            </p:txBody>
          </p:sp>
        </p:grpSp>
        <p:graphicFrame>
          <p:nvGraphicFramePr>
            <p:cNvPr id="54" name="对象 53"/>
            <p:cNvGraphicFramePr>
              <a:graphicFrameLocks noChangeAspect="1"/>
            </p:cNvGraphicFramePr>
            <p:nvPr/>
          </p:nvGraphicFramePr>
          <p:xfrm>
            <a:off x="2016522" y="3059651"/>
            <a:ext cx="939800" cy="292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9" name="Equation" r:id="rId9" imgW="22555200" imgH="7010400" progId="Equation.DSMT4">
                    <p:embed/>
                  </p:oleObj>
                </mc:Choice>
                <mc:Fallback>
                  <p:oleObj name="Equation" r:id="rId9" imgW="22555200" imgH="7010400" progId="Equation.DSMT4">
                    <p:embed/>
                    <p:pic>
                      <p:nvPicPr>
                        <p:cNvPr id="0" name="图片 6148" descr="image29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2016522" y="3059651"/>
                          <a:ext cx="939800" cy="2921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30" name="对象 29"/>
          <p:cNvGraphicFramePr>
            <a:graphicFrameLocks noChangeAspect="1"/>
          </p:cNvGraphicFramePr>
          <p:nvPr/>
        </p:nvGraphicFramePr>
        <p:xfrm>
          <a:off x="5095868" y="2000240"/>
          <a:ext cx="2071702" cy="500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Equation" r:id="rId11" imgW="52425600" imgH="12496800" progId="Equation.DSMT4">
                  <p:embed/>
                </p:oleObj>
              </mc:Choice>
              <mc:Fallback>
                <p:oleObj name="Equation" r:id="rId11" imgW="52425600" imgH="12496800" progId="Equation.DSMT4">
                  <p:embed/>
                  <p:pic>
                    <p:nvPicPr>
                      <p:cNvPr id="0" name="图片 6149" descr="image22"/>
                      <p:cNvPicPr>
                        <a:picLocks noChangeAspect="1"/>
                      </p:cNvPicPr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095868" y="2000240"/>
                        <a:ext cx="2071702" cy="50006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图文框 1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639917" y="2535287"/>
            <a:ext cx="51746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latin typeface="+mn-ea"/>
                <a:cs typeface="Times New Roman" panose="02020603050405020304" pitchFamily="18" charset="0"/>
              </a:rPr>
              <a:t>(1)</a:t>
            </a:r>
            <a:r>
              <a:rPr lang="zh-CN" altLang="en-US" sz="2400" b="1" dirty="0" smtClean="0">
                <a:latin typeface="+mn-ea"/>
              </a:rPr>
              <a:t>向量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zh-CN" altLang="en-US" sz="2400" b="1" dirty="0" smtClean="0">
                <a:latin typeface="+mn-ea"/>
              </a:rPr>
              <a:t>不能由向量组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zh-CN" altLang="en-US" sz="2400" b="1" dirty="0" smtClean="0">
                <a:latin typeface="+mn-ea"/>
              </a:rPr>
              <a:t>线性表示；</a:t>
            </a:r>
            <a:endParaRPr lang="zh-CN" altLang="en-US" sz="2400" b="1" dirty="0">
              <a:latin typeface="+mn-ea"/>
            </a:endParaRPr>
          </a:p>
        </p:txBody>
      </p:sp>
      <p:graphicFrame>
        <p:nvGraphicFramePr>
          <p:cNvPr id="23" name="对象 22"/>
          <p:cNvGraphicFramePr>
            <a:graphicFrameLocks noChangeAspect="1"/>
          </p:cNvGraphicFramePr>
          <p:nvPr/>
        </p:nvGraphicFramePr>
        <p:xfrm>
          <a:off x="6007100" y="3275013"/>
          <a:ext cx="177800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9" name="Equation" r:id="rId1" imgW="4267200" imgH="7315200" progId="Equation.DSMT4">
                  <p:embed/>
                </p:oleObj>
              </mc:Choice>
              <mc:Fallback>
                <p:oleObj name="Equation" r:id="rId1" imgW="4267200" imgH="7315200" progId="Equation.DSMT4">
                  <p:embed/>
                  <p:pic>
                    <p:nvPicPr>
                      <p:cNvPr id="0" name="图片 7168" descr="image21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6007100" y="3275013"/>
                        <a:ext cx="177800" cy="3048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" name="TextBox 47"/>
          <p:cNvSpPr txBox="1"/>
          <p:nvPr/>
        </p:nvSpPr>
        <p:spPr>
          <a:xfrm>
            <a:off x="1631504" y="2996952"/>
            <a:ext cx="70034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latin typeface="+mn-ea"/>
                <a:cs typeface="Times New Roman" panose="02020603050405020304" pitchFamily="18" charset="0"/>
              </a:rPr>
              <a:t>(2)</a:t>
            </a:r>
            <a:r>
              <a:rPr lang="zh-CN" altLang="en-US" sz="2400" b="1" dirty="0" smtClean="0">
                <a:latin typeface="+mn-ea"/>
              </a:rPr>
              <a:t>向量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zh-CN" altLang="en-US" sz="2400" b="1" dirty="0" smtClean="0">
                <a:latin typeface="+mn-ea"/>
              </a:rPr>
              <a:t>能由向量组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zh-CN" altLang="en-US" sz="2400" b="1" dirty="0" smtClean="0">
                <a:latin typeface="+mn-ea"/>
              </a:rPr>
              <a:t>线性表示，且表示式唯一；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31504" y="3458617"/>
            <a:ext cx="849694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latin typeface="+mn-ea"/>
                <a:cs typeface="Times New Roman" panose="02020603050405020304" pitchFamily="18" charset="0"/>
              </a:rPr>
              <a:t>(3)</a:t>
            </a:r>
            <a:r>
              <a:rPr lang="zh-CN" altLang="en-US" sz="2400" b="1" dirty="0" smtClean="0">
                <a:latin typeface="+mn-ea"/>
              </a:rPr>
              <a:t>向量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zh-CN" altLang="en-US" sz="2400" b="1" dirty="0" smtClean="0">
                <a:latin typeface="+mn-ea"/>
              </a:rPr>
              <a:t>能由向量组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zh-CN" altLang="en-US" sz="2400" b="1" dirty="0" smtClean="0">
                <a:latin typeface="+mn-ea"/>
              </a:rPr>
              <a:t>线性表示，且表示式不唯一，并求                              </a:t>
            </a:r>
            <a:endParaRPr lang="zh-CN" altLang="en-US" sz="2400" b="1" dirty="0">
              <a:latin typeface="+mn-ea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122443" y="3933056"/>
            <a:ext cx="178054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/>
              <a:t>一般表示式</a:t>
            </a:r>
            <a:r>
              <a:rPr lang="en-US" altLang="zh-CN" sz="2400" b="1" dirty="0" smtClean="0"/>
              <a:t>.</a:t>
            </a:r>
            <a:endParaRPr lang="zh-CN" altLang="en-US" sz="24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1631504" y="1124744"/>
            <a:ext cx="5364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rgbClr val="0000FF"/>
                </a:solidFill>
              </a:rPr>
              <a:t>讨论含有参数的向量组的线性表示问题</a:t>
            </a:r>
            <a:endParaRPr lang="zh-CN" altLang="en-US" sz="2400" b="1" dirty="0">
              <a:solidFill>
                <a:srgbClr val="0000FF"/>
              </a:solidFill>
            </a:endParaRPr>
          </a:p>
        </p:txBody>
      </p:sp>
      <p:grpSp>
        <p:nvGrpSpPr>
          <p:cNvPr id="14" name="组合 32"/>
          <p:cNvGrpSpPr/>
          <p:nvPr/>
        </p:nvGrpSpPr>
        <p:grpSpPr>
          <a:xfrm>
            <a:off x="1847528" y="284369"/>
            <a:ext cx="1454717" cy="540997"/>
            <a:chOff x="323528" y="151699"/>
            <a:chExt cx="1368152" cy="540997"/>
          </a:xfrm>
        </p:grpSpPr>
        <p:sp>
          <p:nvSpPr>
            <p:cNvPr id="34" name="矩形 33"/>
            <p:cNvSpPr/>
            <p:nvPr/>
          </p:nvSpPr>
          <p:spPr>
            <a:xfrm>
              <a:off x="323528" y="151699"/>
              <a:ext cx="1368152" cy="540997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 dirty="0">
                <a:solidFill>
                  <a:schemeClr val="tx1"/>
                </a:solidFill>
                <a:latin typeface="+mn-ea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23528" y="231031"/>
              <a:ext cx="1318647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 smtClean="0"/>
                <a:t>典型例题</a:t>
              </a:r>
              <a:endParaRPr lang="zh-CN" altLang="en-US" sz="2400" b="1" dirty="0"/>
            </a:p>
          </p:txBody>
        </p:sp>
      </p:grpSp>
      <p:grpSp>
        <p:nvGrpSpPr>
          <p:cNvPr id="15" name="组合 34"/>
          <p:cNvGrpSpPr/>
          <p:nvPr/>
        </p:nvGrpSpPr>
        <p:grpSpPr>
          <a:xfrm>
            <a:off x="1544955" y="4310241"/>
            <a:ext cx="8247142" cy="1698576"/>
            <a:chOff x="107504" y="4107026"/>
            <a:chExt cx="8247142" cy="1698576"/>
          </a:xfrm>
        </p:grpSpPr>
        <p:grpSp>
          <p:nvGrpSpPr>
            <p:cNvPr id="16" name="组合 37"/>
            <p:cNvGrpSpPr/>
            <p:nvPr/>
          </p:nvGrpSpPr>
          <p:grpSpPr>
            <a:xfrm>
              <a:off x="107504" y="4107026"/>
              <a:ext cx="8208911" cy="1698576"/>
              <a:chOff x="35496" y="2696482"/>
              <a:chExt cx="8208911" cy="1698576"/>
            </a:xfrm>
          </p:grpSpPr>
          <p:grpSp>
            <p:nvGrpSpPr>
              <p:cNvPr id="17" name="组合 39"/>
              <p:cNvGrpSpPr/>
              <p:nvPr/>
            </p:nvGrpSpPr>
            <p:grpSpPr>
              <a:xfrm>
                <a:off x="35496" y="2696482"/>
                <a:ext cx="8208911" cy="1698576"/>
                <a:chOff x="251320" y="2984515"/>
                <a:chExt cx="6334190" cy="1698576"/>
              </a:xfrm>
            </p:grpSpPr>
            <p:sp>
              <p:nvSpPr>
                <p:cNvPr id="44" name="圆角矩形 43"/>
                <p:cNvSpPr/>
                <p:nvPr/>
              </p:nvSpPr>
              <p:spPr>
                <a:xfrm>
                  <a:off x="362446" y="2984515"/>
                  <a:ext cx="6223064" cy="1698576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5" name="TextBox 44"/>
                <p:cNvSpPr txBox="1"/>
                <p:nvPr/>
              </p:nvSpPr>
              <p:spPr>
                <a:xfrm>
                  <a:off x="251320" y="2994918"/>
                  <a:ext cx="1447404" cy="4603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400" b="1" dirty="0" smtClean="0">
                      <a:solidFill>
                        <a:srgbClr val="FF0000"/>
                      </a:solidFill>
                    </a:rPr>
                    <a:t>（</a:t>
                  </a:r>
                  <a:r>
                    <a:rPr lang="en-US" altLang="zh-CN" sz="2400" b="1" dirty="0" smtClean="0">
                      <a:solidFill>
                        <a:srgbClr val="FF0000"/>
                      </a:solidFill>
                    </a:rPr>
                    <a:t>3</a:t>
                  </a:r>
                  <a:r>
                    <a:rPr lang="zh-CN" altLang="en-US" sz="2400" b="1" dirty="0" smtClean="0">
                      <a:solidFill>
                        <a:srgbClr val="FF0000"/>
                      </a:solidFill>
                    </a:rPr>
                    <a:t>）</a:t>
                  </a:r>
                  <a:r>
                    <a:rPr lang="zh-CN" altLang="en-US" sz="2400" b="1" dirty="0">
                      <a:solidFill>
                        <a:srgbClr val="FF0000"/>
                      </a:solidFill>
                    </a:rPr>
                    <a:t>思路</a:t>
                  </a:r>
                  <a:r>
                    <a:rPr lang="zh-CN" altLang="en-US" sz="2400" b="1" dirty="0" smtClean="0">
                      <a:solidFill>
                        <a:srgbClr val="FF0000"/>
                      </a:solidFill>
                    </a:rPr>
                    <a:t>：</a:t>
                  </a:r>
                  <a:endParaRPr lang="zh-CN" altLang="en-US" sz="2400" b="1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47" name="矩形 46"/>
                <p:cNvSpPr/>
                <p:nvPr/>
              </p:nvSpPr>
              <p:spPr>
                <a:xfrm>
                  <a:off x="350921" y="3787006"/>
                  <a:ext cx="3446037" cy="46037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zh-CN" altLang="en-US" sz="2400" b="1" dirty="0" smtClean="0">
                      <a:solidFill>
                        <a:srgbClr val="0000FF"/>
                      </a:solidFill>
                      <a:latin typeface="+mn-ea"/>
                    </a:rPr>
                    <a:t>等价</a:t>
                  </a:r>
                  <a:r>
                    <a:rPr lang="zh-CN" altLang="en-US" sz="2400" b="1" dirty="0">
                      <a:solidFill>
                        <a:srgbClr val="0000FF"/>
                      </a:solidFill>
                      <a:latin typeface="+mn-ea"/>
                    </a:rPr>
                    <a:t>于</a:t>
                  </a:r>
                  <a:r>
                    <a:rPr lang="zh-CN" altLang="en-US" sz="2400" b="1" dirty="0" smtClean="0">
                      <a:solidFill>
                        <a:srgbClr val="0000FF"/>
                      </a:solidFill>
                      <a:latin typeface="+mn-ea"/>
                    </a:rPr>
                    <a:t>方程组 </a:t>
                  </a:r>
                  <a:r>
                    <a:rPr lang="en-US" altLang="zh-CN" sz="2400" b="1" i="1" dirty="0" smtClean="0">
                      <a:solidFill>
                        <a:srgbClr val="0000FF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AX</a:t>
                  </a:r>
                  <a:r>
                    <a:rPr lang="en-US" altLang="zh-CN" sz="2400" b="1" dirty="0" smtClean="0">
                      <a:solidFill>
                        <a:srgbClr val="0000FF"/>
                      </a:solidFill>
                      <a:latin typeface="+mn-ea"/>
                    </a:rPr>
                    <a:t>=</a:t>
                  </a:r>
                  <a:r>
                    <a:rPr lang="en-US" altLang="zh-CN" sz="2400" b="1" i="1" dirty="0" smtClean="0">
                      <a:solidFill>
                        <a:srgbClr val="0000FF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 </a:t>
                  </a:r>
                  <a:r>
                    <a:rPr lang="zh-CN" altLang="en-US" sz="2400" b="1" dirty="0" smtClean="0">
                      <a:solidFill>
                        <a:srgbClr val="0000FF"/>
                      </a:solidFill>
                      <a:latin typeface="+mn-ea"/>
                    </a:rPr>
                    <a:t>有无穷多解</a:t>
                  </a:r>
                  <a:endParaRPr lang="zh-CN" altLang="en-US" sz="2400" b="1" dirty="0">
                    <a:solidFill>
                      <a:srgbClr val="0000FF"/>
                    </a:solidFill>
                    <a:latin typeface="+mn-ea"/>
                  </a:endParaRPr>
                </a:p>
              </p:txBody>
            </p:sp>
            <p:sp>
              <p:nvSpPr>
                <p:cNvPr id="51" name="矩形 50"/>
                <p:cNvSpPr/>
                <p:nvPr/>
              </p:nvSpPr>
              <p:spPr>
                <a:xfrm>
                  <a:off x="346477" y="3384575"/>
                  <a:ext cx="5117852" cy="46037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zh-CN" altLang="en-US" sz="2400" b="1" dirty="0" smtClean="0">
                      <a:solidFill>
                        <a:srgbClr val="0000FF"/>
                      </a:solidFill>
                      <a:latin typeface="+mn-ea"/>
                    </a:rPr>
                    <a:t>向量 </a:t>
                  </a:r>
                  <a:r>
                    <a:rPr lang="en-US" altLang="zh-CN" sz="2400" b="1" i="1" dirty="0" smtClean="0">
                      <a:solidFill>
                        <a:srgbClr val="0000FF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b </a:t>
                  </a:r>
                  <a:r>
                    <a:rPr lang="zh-CN" altLang="en-US" sz="2400" b="1" dirty="0" smtClean="0">
                      <a:solidFill>
                        <a:srgbClr val="0000FF"/>
                      </a:solidFill>
                      <a:latin typeface="+mn-ea"/>
                    </a:rPr>
                    <a:t>能</a:t>
                  </a:r>
                  <a:r>
                    <a:rPr lang="zh-CN" altLang="en-US" sz="2400" b="1" dirty="0">
                      <a:solidFill>
                        <a:srgbClr val="0000FF"/>
                      </a:solidFill>
                      <a:latin typeface="+mn-ea"/>
                    </a:rPr>
                    <a:t>由向量</a:t>
                  </a:r>
                  <a:r>
                    <a:rPr lang="zh-CN" altLang="en-US" sz="2400" b="1" dirty="0" smtClean="0">
                      <a:solidFill>
                        <a:srgbClr val="0000FF"/>
                      </a:solidFill>
                      <a:latin typeface="+mn-ea"/>
                    </a:rPr>
                    <a:t>组 </a:t>
                  </a:r>
                  <a:r>
                    <a:rPr lang="en-US" altLang="zh-CN" sz="2400" b="1" i="1" dirty="0" smtClean="0">
                      <a:solidFill>
                        <a:srgbClr val="0000FF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A </a:t>
                  </a:r>
                  <a:r>
                    <a:rPr lang="zh-CN" altLang="en-US" sz="2400" b="1" dirty="0" smtClean="0">
                      <a:solidFill>
                        <a:srgbClr val="0000FF"/>
                      </a:solidFill>
                      <a:latin typeface="+mn-ea"/>
                    </a:rPr>
                    <a:t>线性表示且表达式不唯一，</a:t>
                  </a:r>
                  <a:endParaRPr lang="zh-CN" altLang="en-US" sz="2400" b="1" dirty="0">
                    <a:solidFill>
                      <a:srgbClr val="0000FF"/>
                    </a:solidFill>
                    <a:latin typeface="+mn-ea"/>
                  </a:endParaRPr>
                </a:p>
              </p:txBody>
            </p:sp>
            <p:sp>
              <p:nvSpPr>
                <p:cNvPr id="60" name="TextBox 59"/>
                <p:cNvSpPr txBox="1"/>
                <p:nvPr/>
              </p:nvSpPr>
              <p:spPr>
                <a:xfrm>
                  <a:off x="346477" y="4191472"/>
                  <a:ext cx="611496" cy="46037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CN" altLang="en-US" sz="2400" b="1" dirty="0" smtClean="0">
                      <a:solidFill>
                        <a:srgbClr val="FF0000"/>
                      </a:solidFill>
                    </a:rPr>
                    <a:t>求得</a:t>
                  </a:r>
                  <a:endParaRPr lang="zh-CN" altLang="en-US" sz="2400" b="1" dirty="0">
                    <a:solidFill>
                      <a:srgbClr val="FF0000"/>
                    </a:solidFill>
                  </a:endParaRPr>
                </a:p>
              </p:txBody>
            </p:sp>
          </p:grpSp>
          <p:sp>
            <p:nvSpPr>
              <p:cNvPr id="41" name="TextBox 40"/>
              <p:cNvSpPr txBox="1"/>
              <p:nvPr/>
            </p:nvSpPr>
            <p:spPr>
              <a:xfrm>
                <a:off x="855598" y="3888631"/>
                <a:ext cx="118872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 smtClean="0">
                    <a:latin typeface="+mn-ea"/>
                  </a:rPr>
                  <a:t>            </a:t>
                </a:r>
                <a:endParaRPr lang="zh-CN" altLang="en-US" sz="2400" b="1" dirty="0">
                  <a:solidFill>
                    <a:srgbClr val="FF0000"/>
                  </a:solidFill>
                  <a:latin typeface="+mn-ea"/>
                </a:endParaRPr>
              </a:p>
            </p:txBody>
          </p:sp>
          <p:graphicFrame>
            <p:nvGraphicFramePr>
              <p:cNvPr id="42" name="对象 41"/>
              <p:cNvGraphicFramePr>
                <a:graphicFrameLocks noChangeAspect="1"/>
              </p:cNvGraphicFramePr>
              <p:nvPr/>
            </p:nvGraphicFramePr>
            <p:xfrm>
              <a:off x="2154704" y="3942734"/>
              <a:ext cx="4114800" cy="393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70" name="Equation" r:id="rId3" imgW="98755200" imgH="9448800" progId="Equation.DSMT4">
                      <p:embed/>
                    </p:oleObj>
                  </mc:Choice>
                  <mc:Fallback>
                    <p:oleObj name="Equation" r:id="rId3" imgW="98755200" imgH="9448800" progId="Equation.DSMT4">
                      <p:embed/>
                      <p:pic>
                        <p:nvPicPr>
                          <p:cNvPr id="0" name="图片 7169" descr="image30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4"/>
                          <a:stretch>
                            <a:fillRect/>
                          </a:stretch>
                        </p:blipFill>
                        <p:spPr>
                          <a:xfrm>
                            <a:off x="2154704" y="3942734"/>
                            <a:ext cx="4114800" cy="393700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3" name="对象 42"/>
              <p:cNvGraphicFramePr>
                <a:graphicFrameLocks noChangeAspect="1"/>
              </p:cNvGraphicFramePr>
              <p:nvPr/>
            </p:nvGraphicFramePr>
            <p:xfrm>
              <a:off x="987996" y="3992974"/>
              <a:ext cx="939800" cy="2921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71" name="Equation" r:id="rId5" imgW="22555200" imgH="7010400" progId="Equation.DSMT4">
                      <p:embed/>
                    </p:oleObj>
                  </mc:Choice>
                  <mc:Fallback>
                    <p:oleObj name="Equation" r:id="rId5" imgW="22555200" imgH="7010400" progId="Equation.DSMT4">
                      <p:embed/>
                      <p:pic>
                        <p:nvPicPr>
                          <p:cNvPr id="0" name="图片 7170" descr="image31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6"/>
                          <a:stretch>
                            <a:fillRect/>
                          </a:stretch>
                        </p:blipFill>
                        <p:spPr>
                          <a:xfrm>
                            <a:off x="987996" y="3992974"/>
                            <a:ext cx="939800" cy="292100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sp>
          <p:nvSpPr>
            <p:cNvPr id="39" name="TextBox 38"/>
            <p:cNvSpPr txBox="1"/>
            <p:nvPr/>
          </p:nvSpPr>
          <p:spPr>
            <a:xfrm>
              <a:off x="6438851" y="5343599"/>
              <a:ext cx="1915795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i="1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r>
                <a:rPr lang="zh-CN" altLang="en-US" sz="2400" b="1" dirty="0" smtClean="0">
                  <a:solidFill>
                    <a:srgbClr val="FF0000"/>
                  </a:solidFill>
                </a:rPr>
                <a:t>为任意实数</a:t>
              </a:r>
              <a:r>
                <a:rPr lang="en-US" altLang="zh-CN" sz="2400" b="1" dirty="0" smtClean="0">
                  <a:solidFill>
                    <a:srgbClr val="FF0000"/>
                  </a:solidFill>
                </a:rPr>
                <a:t>.</a:t>
              </a:r>
              <a:endParaRPr lang="zh-CN" altLang="en-US" sz="2400" b="1" dirty="0">
                <a:solidFill>
                  <a:srgbClr val="FF0000"/>
                </a:solidFill>
              </a:endParaRPr>
            </a:p>
          </p:txBody>
        </p:sp>
      </p:grpSp>
      <p:graphicFrame>
        <p:nvGraphicFramePr>
          <p:cNvPr id="35" name="对象 34"/>
          <p:cNvGraphicFramePr>
            <a:graphicFrameLocks noChangeAspect="1"/>
          </p:cNvGraphicFramePr>
          <p:nvPr/>
        </p:nvGraphicFramePr>
        <p:xfrm>
          <a:off x="5095868" y="2000240"/>
          <a:ext cx="2071702" cy="5000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Equation" r:id="rId7" imgW="52425600" imgH="12496800" progId="Equation.DSMT4">
                  <p:embed/>
                </p:oleObj>
              </mc:Choice>
              <mc:Fallback>
                <p:oleObj name="Equation" r:id="rId7" imgW="52425600" imgH="12496800" progId="Equation.DSMT4">
                  <p:embed/>
                  <p:pic>
                    <p:nvPicPr>
                      <p:cNvPr id="0" name="图片 7171" descr="image22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95868" y="2000240"/>
                        <a:ext cx="2071702" cy="500066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6" name="组合 35"/>
          <p:cNvGrpSpPr/>
          <p:nvPr/>
        </p:nvGrpSpPr>
        <p:grpSpPr>
          <a:xfrm>
            <a:off x="1631504" y="1473200"/>
            <a:ext cx="7029896" cy="520700"/>
            <a:chOff x="107504" y="2049239"/>
            <a:chExt cx="7029896" cy="520700"/>
          </a:xfrm>
        </p:grpSpPr>
        <p:sp>
          <p:nvSpPr>
            <p:cNvPr id="37" name="TextBox 36"/>
            <p:cNvSpPr txBox="1"/>
            <p:nvPr/>
          </p:nvSpPr>
          <p:spPr>
            <a:xfrm>
              <a:off x="107504" y="2103239"/>
              <a:ext cx="1983740" cy="4603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 smtClean="0"/>
                <a:t>设有向量组</a:t>
              </a:r>
              <a:r>
                <a:rPr lang="en-US" altLang="zh-CN" sz="2400" b="1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US" altLang="zh-CN" sz="2400" b="1" dirty="0" smtClean="0"/>
                <a:t>:</a:t>
              </a:r>
              <a:endParaRPr lang="zh-CN" altLang="en-US" sz="2400" b="1" dirty="0"/>
            </a:p>
          </p:txBody>
        </p:sp>
        <p:graphicFrame>
          <p:nvGraphicFramePr>
            <p:cNvPr id="38" name="对象 37"/>
            <p:cNvGraphicFramePr>
              <a:graphicFrameLocks noChangeAspect="1"/>
            </p:cNvGraphicFramePr>
            <p:nvPr/>
          </p:nvGraphicFramePr>
          <p:xfrm>
            <a:off x="2374900" y="2049239"/>
            <a:ext cx="4762500" cy="520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3" name="Equation" r:id="rId9" imgW="114300000" imgH="12496800" progId="Equation.DSMT4">
                    <p:embed/>
                  </p:oleObj>
                </mc:Choice>
                <mc:Fallback>
                  <p:oleObj name="Equation" r:id="rId9" imgW="114300000" imgH="12496800" progId="Equation.DSMT4">
                    <p:embed/>
                    <p:pic>
                      <p:nvPicPr>
                        <p:cNvPr id="0" name="图片 7172" descr="image2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2374900" y="2049239"/>
                          <a:ext cx="4762500" cy="5207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/>
          <p:cNvGrpSpPr/>
          <p:nvPr/>
        </p:nvGrpSpPr>
        <p:grpSpPr>
          <a:xfrm>
            <a:off x="1784350" y="1968500"/>
            <a:ext cx="8334618" cy="523106"/>
            <a:chOff x="260350" y="1968500"/>
            <a:chExt cx="8334618" cy="523106"/>
          </a:xfrm>
        </p:grpSpPr>
        <p:grpSp>
          <p:nvGrpSpPr>
            <p:cNvPr id="52" name="组合 36"/>
            <p:cNvGrpSpPr/>
            <p:nvPr/>
          </p:nvGrpSpPr>
          <p:grpSpPr>
            <a:xfrm>
              <a:off x="5661268" y="2031231"/>
              <a:ext cx="2933700" cy="460375"/>
              <a:chOff x="2261965" y="3039343"/>
              <a:chExt cx="2933700" cy="460375"/>
            </a:xfrm>
          </p:grpSpPr>
          <p:sp>
            <p:nvSpPr>
              <p:cNvPr id="55" name="TextBox 54"/>
              <p:cNvSpPr txBox="1"/>
              <p:nvPr/>
            </p:nvSpPr>
            <p:spPr>
              <a:xfrm>
                <a:off x="2261965" y="3039343"/>
                <a:ext cx="2933700" cy="4603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 smtClean="0"/>
                  <a:t>问           为何值时：</a:t>
                </a:r>
                <a:endParaRPr lang="zh-CN" altLang="en-US" sz="2400" b="1" dirty="0"/>
              </a:p>
            </p:txBody>
          </p:sp>
          <p:graphicFrame>
            <p:nvGraphicFramePr>
              <p:cNvPr id="56" name="对象 55"/>
              <p:cNvGraphicFramePr>
                <a:graphicFrameLocks noChangeAspect="1"/>
              </p:cNvGraphicFramePr>
              <p:nvPr/>
            </p:nvGraphicFramePr>
            <p:xfrm>
              <a:off x="2622005" y="3111351"/>
              <a:ext cx="774700" cy="3556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7174" name="Equation" r:id="rId11" imgW="18592800" imgH="8534400" progId="Equation.DSMT4">
                      <p:embed/>
                    </p:oleObj>
                  </mc:Choice>
                  <mc:Fallback>
                    <p:oleObj name="Equation" r:id="rId11" imgW="18592800" imgH="8534400" progId="Equation.DSMT4">
                      <p:embed/>
                      <p:pic>
                        <p:nvPicPr>
                          <p:cNvPr id="0" name="图片 7173" descr="image23"/>
                          <p:cNvPicPr>
                            <a:picLocks noChangeAspect="1"/>
                          </p:cNvPicPr>
                          <p:nvPr/>
                        </p:nvPicPr>
                        <p:blipFill>
                          <a:blip r:embed="rId12"/>
                          <a:stretch>
                            <a:fillRect/>
                          </a:stretch>
                        </p:blipFill>
                        <p:spPr>
                          <a:xfrm>
                            <a:off x="2622005" y="3111351"/>
                            <a:ext cx="774700" cy="355600"/>
                          </a:xfrm>
                          <a:prstGeom prst="rect">
                            <a:avLst/>
                          </a:prstGeom>
                          <a:noFill/>
                          <a:ln w="9525">
                            <a:noFill/>
                          </a:ln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53" name="对象 52"/>
            <p:cNvGraphicFramePr>
              <a:graphicFrameLocks noChangeAspect="1"/>
            </p:cNvGraphicFramePr>
            <p:nvPr/>
          </p:nvGraphicFramePr>
          <p:xfrm>
            <a:off x="260350" y="1968500"/>
            <a:ext cx="2235200" cy="520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5" name="Equation" r:id="rId13" imgW="53644800" imgH="12496800" progId="Equation.DSMT4">
                    <p:embed/>
                  </p:oleObj>
                </mc:Choice>
                <mc:Fallback>
                  <p:oleObj name="Equation" r:id="rId13" imgW="53644800" imgH="12496800" progId="Equation.DSMT4">
                    <p:embed/>
                    <p:pic>
                      <p:nvPicPr>
                        <p:cNvPr id="0" name="图片 7174" descr="image28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260350" y="1968500"/>
                          <a:ext cx="2235200" cy="5207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54" name="矩形 53"/>
            <p:cNvSpPr/>
            <p:nvPr/>
          </p:nvSpPr>
          <p:spPr>
            <a:xfrm>
              <a:off x="2411760" y="2031231"/>
              <a:ext cx="10972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zh-CN" altLang="en-US" sz="2400" b="1" dirty="0">
                  <a:solidFill>
                    <a:prstClr val="black"/>
                  </a:solidFill>
                </a:rPr>
                <a:t>及向量</a:t>
              </a:r>
              <a:endParaRPr lang="zh-CN" altLang="en-US" sz="2400" b="1" dirty="0">
                <a:solidFill>
                  <a:prstClr val="black"/>
                </a:solidFill>
              </a:endParaRPr>
            </a:p>
          </p:txBody>
        </p:sp>
      </p:grp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48615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2916001" cy="536575"/>
            <a:chOff x="6462443" y="604011"/>
            <a:chExt cx="2694238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2694237" cy="536575"/>
              <a:chOff x="6816659" y="604011"/>
              <a:chExt cx="2694237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2694237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2291681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向量组的等价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915035"/>
            <a:ext cx="10104120" cy="177228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l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中的每个向量都能由向量组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则称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i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i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能相互表示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则称这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两个向量组等价</a:t>
            </a:r>
            <a:r>
              <a:rPr lang="zh-CN" altLang="en-US" sz="2400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FF0000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则存在矩阵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ij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使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+mn-ea"/>
            </a:endParaRPr>
          </a:p>
        </p:txBody>
      </p:sp>
      <p:sp>
        <p:nvSpPr>
          <p:cNvPr id="19" name="PA-102231"/>
          <p:cNvSpPr/>
          <p:nvPr>
            <p:custDataLst>
              <p:tags r:id="rId3"/>
            </p:custDataLst>
          </p:nvPr>
        </p:nvSpPr>
        <p:spPr>
          <a:xfrm>
            <a:off x="1000125" y="4893310"/>
            <a:ext cx="10154920" cy="1417955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36015" y="4620260"/>
            <a:ext cx="1052830" cy="516255"/>
            <a:chOff x="485926" y="4500767"/>
            <a:chExt cx="1030851" cy="454822"/>
          </a:xfrm>
        </p:grpSpPr>
        <p:sp>
          <p:nvSpPr>
            <p:cNvPr id="25" name="PA-102231"/>
            <p:cNvSpPr/>
            <p:nvPr>
              <p:custDataLst>
                <p:tags r:id="rId4"/>
              </p:custDataLst>
            </p:nvPr>
          </p:nvSpPr>
          <p:spPr>
            <a:xfrm>
              <a:off x="485926" y="4500767"/>
              <a:ext cx="1030851" cy="454822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2" name="Rectangle 167"/>
            <p:cNvSpPr>
              <a:spLocks noChangeArrowheads="1"/>
            </p:cNvSpPr>
            <p:nvPr/>
          </p:nvSpPr>
          <p:spPr bwMode="auto">
            <a:xfrm>
              <a:off x="817937" y="4565662"/>
              <a:ext cx="366829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注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6644" name="Text Box 20"/>
          <p:cNvSpPr txBox="1"/>
          <p:nvPr/>
        </p:nvSpPr>
        <p:spPr>
          <a:xfrm>
            <a:off x="3396933" y="5066030"/>
            <a:ext cx="5361305" cy="954492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558800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1956455923"/>
                </a:ext>
              </a:extLst>
            </a:pPr>
            <a:r>
              <a:rPr lang="en-US" altLang="zh-CN" sz="22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200" i="1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j 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2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2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200" i="1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j</a:t>
            </a:r>
            <a:r>
              <a:rPr lang="en-US" altLang="zh-CN" sz="22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2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2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2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200" i="1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j</a:t>
            </a:r>
            <a:r>
              <a:rPr lang="en-US" altLang="zh-CN" sz="22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2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2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200" i="1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mj</a:t>
            </a:r>
            <a:r>
              <a:rPr lang="en-US" altLang="zh-CN" sz="22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200" i="1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2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j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2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2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l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2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矩阵</a:t>
            </a:r>
            <a:r>
              <a:rPr lang="en-US" altLang="zh-CN" sz="22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称为这一线性表示的系数矩阵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524000" y="2838450"/>
            <a:ext cx="6410451" cy="1711325"/>
            <a:chOff x="1524000" y="2838450"/>
            <a:chExt cx="6410451" cy="1711325"/>
          </a:xfrm>
        </p:grpSpPr>
        <p:pic>
          <p:nvPicPr>
            <p:cNvPr id="12" name="Picture 7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  <a:biLevel thresh="50000"/>
            </a:blip>
            <a:srcRect r="65688"/>
            <a:stretch>
              <a:fillRect/>
            </a:stretch>
          </p:blipFill>
          <p:spPr>
            <a:xfrm>
              <a:off x="1524000" y="2838450"/>
              <a:ext cx="3843355" cy="1711325"/>
            </a:xfrm>
            <a:prstGeom prst="rect">
              <a:avLst/>
            </a:prstGeom>
            <a:noFill/>
            <a:ln w="38100">
              <a:noFill/>
            </a:ln>
          </p:spPr>
        </p:pic>
        <p:grpSp>
          <p:nvGrpSpPr>
            <p:cNvPr id="13" name="组合 12"/>
            <p:cNvGrpSpPr/>
            <p:nvPr/>
          </p:nvGrpSpPr>
          <p:grpSpPr>
            <a:xfrm>
              <a:off x="5402706" y="2881600"/>
              <a:ext cx="2531745" cy="1590675"/>
              <a:chOff x="4088464" y="6576666"/>
              <a:chExt cx="2172080" cy="1590675"/>
            </a:xfrm>
          </p:grpSpPr>
          <p:sp>
            <p:nvSpPr>
              <p:cNvPr id="18" name="Text Box 145"/>
              <p:cNvSpPr txBox="1">
                <a:spLocks noChangeArrowheads="1"/>
              </p:cNvSpPr>
              <p:nvPr/>
            </p:nvSpPr>
            <p:spPr bwMode="auto">
              <a:xfrm>
                <a:off x="4176175" y="6576666"/>
                <a:ext cx="2084369" cy="159067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36000">
                <a:noAutofit/>
              </a:bodyPr>
              <a:lstStyle/>
              <a:p>
                <a:pPr>
                  <a:lnSpc>
                    <a:spcPct val="100000"/>
                  </a:lnSpc>
                </a:pP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11</a:t>
                </a: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</a:t>
                </a: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12</a:t>
                </a: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</a:t>
                </a: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  <a:sym typeface="Symbol" panose="05050102010706020507" pitchFamily="18" charset="2"/>
                  </a:rPr>
                  <a:t>    </a:t>
                </a: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sz="2400" i="1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endPara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21</a:t>
                </a: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k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22</a:t>
                </a: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‧‧‧</a:t>
                </a: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</a:t>
                </a: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sz="2400" i="1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endParaRPr lang="en-US" altLang="zh-CN" sz="2400" i="1" baseline="-30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altLang="zh-CN" sz="24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  </a:t>
                </a:r>
                <a:r>
                  <a:rPr lang="en-US" altLang="zh-CN" sz="22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⋮    </a:t>
                </a:r>
                <a:r>
                  <a:rPr lang="en-US" altLang="zh-CN" sz="2200" dirty="0" smtClean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    </a:t>
                </a:r>
                <a:r>
                  <a:rPr lang="en-US" altLang="zh-CN" sz="22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⋮      </a:t>
                </a:r>
                <a:r>
                  <a:rPr lang="en-US" altLang="zh-CN" sz="2200" dirty="0" smtClean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      </a:t>
                </a:r>
                <a:r>
                  <a:rPr lang="en-US" altLang="zh-CN" sz="22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⋮</a:t>
                </a:r>
                <a:endParaRPr lang="en-US" altLang="zh-CN" sz="2200" dirty="0">
                  <a:latin typeface="Times New Roman" panose="02020603050405020304" pitchFamily="18" charset="0"/>
                  <a:ea typeface="华文中宋" panose="02010600040101010101" pitchFamily="2" charset="-122"/>
                  <a:cs typeface="Times New Roman" panose="02020603050405020304" pitchFamily="18" charset="0"/>
                </a:endParaRPr>
              </a:p>
              <a:p>
                <a:pPr>
                  <a:lnSpc>
                    <a:spcPct val="100000"/>
                  </a:lnSpc>
                </a:pP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zh-CN" sz="2400" i="1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</a:t>
                </a:r>
                <a:r>
                  <a:rPr lang="en-US" altLang="zh-CN" sz="2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zh-CN" sz="2400" i="1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en-US" altLang="zh-CN" sz="2400" baseline="-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</a:t>
                </a:r>
                <a:r>
                  <a:rPr lang="en-US" altLang="zh-CN" sz="2400" dirty="0">
                    <a:latin typeface="Times New Roman" panose="02020603050405020304" pitchFamily="18" charset="0"/>
                    <a:ea typeface="华文中宋" panose="02010600040101010101" pitchFamily="2" charset="-122"/>
                    <a:cs typeface="Times New Roman" panose="02020603050405020304" pitchFamily="18" charset="0"/>
                    <a:sym typeface="+mn-ea"/>
                  </a:rPr>
                  <a:t>‧‧‧</a:t>
                </a:r>
                <a:r>
                  <a:rPr lang="en-US" altLang="zh-C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</a:t>
                </a:r>
                <a:r>
                  <a:rPr lang="en-US" altLang="zh-CN" sz="24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</a:t>
                </a:r>
                <a:r>
                  <a:rPr lang="en-US" altLang="zh-CN" sz="2400" i="1" baseline="-30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ml</a:t>
                </a:r>
                <a:endParaRPr lang="en-US" altLang="zh-CN" sz="2400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左中括号 19"/>
              <p:cNvSpPr/>
              <p:nvPr/>
            </p:nvSpPr>
            <p:spPr>
              <a:xfrm>
                <a:off x="4088464" y="6619240"/>
                <a:ext cx="108000" cy="1548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左中括号 21"/>
              <p:cNvSpPr/>
              <p:nvPr/>
            </p:nvSpPr>
            <p:spPr>
              <a:xfrm flipH="1">
                <a:off x="5990977" y="6619240"/>
                <a:ext cx="108000" cy="1548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4" name="Text Box 19"/>
            <p:cNvSpPr txBox="1"/>
            <p:nvPr/>
          </p:nvSpPr>
          <p:spPr>
            <a:xfrm>
              <a:off x="7766228" y="3429000"/>
              <a:ext cx="167901" cy="40338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altLang="zh-CN" sz="2400" dirty="0">
                  <a:latin typeface="Times New Roman" panose="02020603050405020304" pitchFamily="18" charset="0"/>
                  <a:sym typeface="Symbol" panose="05050102010706020507" pitchFamily="18" charset="2"/>
                </a:rPr>
                <a:t>.</a:t>
              </a:r>
              <a:endParaRPr lang="zh-CN" altLang="en-US" dirty="0">
                <a:latin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3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66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66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398" grpId="1"/>
      <p:bldP spid="19" grpId="0" bldLvl="0" animBg="1"/>
      <p:bldP spid="19" grpId="1" animBg="1"/>
      <p:bldP spid="2664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434935" y="2244225"/>
            <a:ext cx="12515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隶书" panose="02010800040101010101" pitchFamily="2" charset="-122"/>
                <a:ea typeface="华文隶书" panose="02010800040101010101" pitchFamily="2" charset="-122"/>
              </a:rPr>
              <a:t>第四章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隶书" panose="02010800040101010101" pitchFamily="2" charset="-122"/>
              <a:ea typeface="华文隶书" panose="020108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05907" y="3115196"/>
            <a:ext cx="71096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向量组的线性相关性</a:t>
            </a:r>
            <a:endParaRPr lang="zh-CN" alt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2126902" y="2505835"/>
            <a:ext cx="7867650" cy="0"/>
            <a:chOff x="2152650" y="2505835"/>
            <a:chExt cx="7867650" cy="0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6832600" y="2505835"/>
              <a:ext cx="3187700" cy="0"/>
            </a:xfrm>
            <a:prstGeom prst="line">
              <a:avLst/>
            </a:prstGeom>
            <a:ln>
              <a:solidFill>
                <a:schemeClr val="bg1"/>
              </a:solidFill>
              <a:tailEnd type="diamon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>
              <a:off x="2152650" y="2505835"/>
              <a:ext cx="3301335" cy="0"/>
            </a:xfrm>
            <a:prstGeom prst="line">
              <a:avLst/>
            </a:prstGeom>
            <a:ln>
              <a:solidFill>
                <a:schemeClr val="bg1"/>
              </a:solidFill>
              <a:headEnd type="diamon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2916001" cy="536575"/>
            <a:chOff x="6462443" y="604011"/>
            <a:chExt cx="2694238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2694237" cy="536575"/>
              <a:chOff x="6816659" y="604011"/>
              <a:chExt cx="2694237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2694237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2291681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向量组的等价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915035"/>
            <a:ext cx="10104120" cy="177228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l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中的每个向量都能由向量组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则称向量组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能相互表示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则称这两个向量组等价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4572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则存在矩阵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k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ij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使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+mn-ea"/>
            </a:endParaRPr>
          </a:p>
        </p:txBody>
      </p:sp>
      <p:sp>
        <p:nvSpPr>
          <p:cNvPr id="5" name="PA-102231"/>
          <p:cNvSpPr/>
          <p:nvPr>
            <p:custDataLst>
              <p:tags r:id="rId3"/>
            </p:custDataLst>
          </p:nvPr>
        </p:nvSpPr>
        <p:spPr>
          <a:xfrm>
            <a:off x="503555" y="634111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aphicFrame>
        <p:nvGraphicFramePr>
          <p:cNvPr id="157700" name="Object 4"/>
          <p:cNvGraphicFramePr>
            <a:graphicFrameLocks noChangeAspect="1"/>
          </p:cNvGraphicFramePr>
          <p:nvPr/>
        </p:nvGraphicFramePr>
        <p:xfrm>
          <a:off x="2415079" y="3429243"/>
          <a:ext cx="6515100" cy="187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90" name="Equation" r:id="rId4" imgW="78333600" imgH="22555200" progId="Equation.DSMT4">
                  <p:embed/>
                </p:oleObj>
              </mc:Choice>
              <mc:Fallback>
                <p:oleObj name="Equation" r:id="rId4" imgW="78333600" imgH="22555200" progId="Equation.DSMT4">
                  <p:embed/>
                  <p:pic>
                    <p:nvPicPr>
                      <p:cNvPr id="0" name="图片 12289" descr="image43"/>
                      <p:cNvPicPr>
                        <a:picLocks noChangeAspect="1"/>
                      </p:cNvPicPr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15079" y="3429243"/>
                        <a:ext cx="6515100" cy="1879600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7706" name="Rectangle 10"/>
          <p:cNvSpPr>
            <a:spLocks noChangeArrowheads="1"/>
          </p:cNvSpPr>
          <p:nvPr/>
        </p:nvSpPr>
        <p:spPr bwMode="auto">
          <a:xfrm>
            <a:off x="3135630" y="3861118"/>
            <a:ext cx="733425" cy="431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57710" name="Rectangle 14"/>
          <p:cNvSpPr>
            <a:spLocks noChangeArrowheads="1"/>
          </p:cNvSpPr>
          <p:nvPr/>
        </p:nvSpPr>
        <p:spPr bwMode="auto">
          <a:xfrm>
            <a:off x="8823643" y="4797743"/>
            <a:ext cx="360362" cy="2159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5007367" y="3357235"/>
            <a:ext cx="648072" cy="201622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7743671" y="3429243"/>
            <a:ext cx="360040" cy="201622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13" name="矩形 12"/>
          <p:cNvSpPr/>
          <p:nvPr/>
        </p:nvSpPr>
        <p:spPr bwMode="auto">
          <a:xfrm>
            <a:off x="5799455" y="3501251"/>
            <a:ext cx="1008112" cy="201622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楷体_GB2312" pitchFamily="49" charset="-122"/>
            </a:endParaRPr>
          </a:p>
        </p:txBody>
      </p:sp>
      <p:sp>
        <p:nvSpPr>
          <p:cNvPr id="18" name="矩形 17"/>
          <p:cNvSpPr/>
          <p:nvPr/>
        </p:nvSpPr>
        <p:spPr bwMode="auto">
          <a:xfrm>
            <a:off x="8103711" y="3501251"/>
            <a:ext cx="648072" cy="2016224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ea typeface="楷体_GB2312" pitchFamily="49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5" grpId="1" animBg="1"/>
      <p:bldP spid="11" grpId="0" bldLvl="0" animBg="1"/>
      <p:bldP spid="12" grpId="0" bldLvl="0" animBg="1"/>
      <p:bldP spid="13" grpId="0" bldLvl="0" animBg="1"/>
      <p:bldP spid="18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706" name="Rectangle 2"/>
          <p:cNvSpPr>
            <a:spLocks noChangeArrowheads="1"/>
          </p:cNvSpPr>
          <p:nvPr/>
        </p:nvSpPr>
        <p:spPr bwMode="auto">
          <a:xfrm>
            <a:off x="1524000" y="-184150"/>
            <a:ext cx="309880" cy="3683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1224705" name="Object 1"/>
          <p:cNvGraphicFramePr>
            <a:graphicFrameLocks noChangeAspect="1"/>
          </p:cNvGraphicFramePr>
          <p:nvPr/>
        </p:nvGraphicFramePr>
        <p:xfrm>
          <a:off x="2922290" y="548680"/>
          <a:ext cx="6342062" cy="2322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5" name="Equation" r:id="rId1" imgW="83210400" imgH="30480000" progId="Equation.DSMT4">
                  <p:embed/>
                </p:oleObj>
              </mc:Choice>
              <mc:Fallback>
                <p:oleObj name="Equation" r:id="rId1" imgW="83210400" imgH="30480000" progId="Equation.DSMT4">
                  <p:embed/>
                  <p:pic>
                    <p:nvPicPr>
                      <p:cNvPr id="0" name="图片 11264" descr="image37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922290" y="548680"/>
                        <a:ext cx="6342062" cy="2322513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24707" name="Rectangle 3"/>
          <p:cNvSpPr>
            <a:spLocks noChangeArrowheads="1"/>
          </p:cNvSpPr>
          <p:nvPr/>
        </p:nvSpPr>
        <p:spPr bwMode="auto">
          <a:xfrm>
            <a:off x="1524000" y="2178050"/>
            <a:ext cx="309880" cy="3683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aphicFrame>
        <p:nvGraphicFramePr>
          <p:cNvPr id="1224708" name="Object 4"/>
          <p:cNvGraphicFramePr>
            <a:graphicFrameLocks noChangeAspect="1"/>
          </p:cNvGraphicFramePr>
          <p:nvPr/>
        </p:nvGraphicFramePr>
        <p:xfrm>
          <a:off x="2293938" y="2852738"/>
          <a:ext cx="6307137" cy="1439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6" name="Equation" r:id="rId3" imgW="66751200" imgH="15240000" progId="Equation.DSMT4">
                  <p:embed/>
                </p:oleObj>
              </mc:Choice>
              <mc:Fallback>
                <p:oleObj name="Equation" r:id="rId3" imgW="66751200" imgH="15240000" progId="Equation.DSMT4">
                  <p:embed/>
                  <p:pic>
                    <p:nvPicPr>
                      <p:cNvPr id="0" name="图片 11265" descr="image38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93938" y="2852738"/>
                        <a:ext cx="6307137" cy="1439862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4709" name="Object 5"/>
          <p:cNvGraphicFramePr>
            <a:graphicFrameLocks noChangeAspect="1"/>
          </p:cNvGraphicFramePr>
          <p:nvPr/>
        </p:nvGraphicFramePr>
        <p:xfrm>
          <a:off x="2095472" y="5774707"/>
          <a:ext cx="7215237" cy="7858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7" name="Equation" r:id="rId5" imgW="93878400" imgH="10972800" progId="Equation.DSMT4">
                  <p:embed/>
                </p:oleObj>
              </mc:Choice>
              <mc:Fallback>
                <p:oleObj name="Equation" r:id="rId5" imgW="93878400" imgH="10972800" progId="Equation.DSMT4">
                  <p:embed/>
                  <p:pic>
                    <p:nvPicPr>
                      <p:cNvPr id="0" name="图片 11266" descr="image39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095472" y="5774707"/>
                        <a:ext cx="7215237" cy="785818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/>
          <p:cNvSpPr/>
          <p:nvPr/>
        </p:nvSpPr>
        <p:spPr>
          <a:xfrm>
            <a:off x="1775520" y="683985"/>
            <a:ext cx="1152128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z="3200" b="1" dirty="0" smtClean="0">
                <a:solidFill>
                  <a:srgbClr val="0000FF"/>
                </a:solidFill>
              </a:rPr>
              <a:t>引例：</a:t>
            </a:r>
            <a:endParaRPr lang="zh-CN" altLang="en-US" sz="3200" dirty="0"/>
          </a:p>
        </p:txBody>
      </p:sp>
      <p:graphicFrame>
        <p:nvGraphicFramePr>
          <p:cNvPr id="1224710" name="Object 6"/>
          <p:cNvGraphicFramePr>
            <a:graphicFrameLocks noChangeAspect="1"/>
          </p:cNvGraphicFramePr>
          <p:nvPr/>
        </p:nvGraphicFramePr>
        <p:xfrm>
          <a:off x="1631315" y="4437112"/>
          <a:ext cx="4551363" cy="1038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8" name="Equation" r:id="rId7" imgW="48158400" imgH="10972800" progId="Equation.DSMT4">
                  <p:embed/>
                </p:oleObj>
              </mc:Choice>
              <mc:Fallback>
                <p:oleObj name="Equation" r:id="rId7" imgW="48158400" imgH="10972800" progId="Equation.DSMT4">
                  <p:embed/>
                  <p:pic>
                    <p:nvPicPr>
                      <p:cNvPr id="0" name="图片 11267" descr="image40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631315" y="4437112"/>
                        <a:ext cx="4551363" cy="103822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24711" name="Object 7"/>
          <p:cNvGraphicFramePr>
            <a:graphicFrameLocks noChangeAspect="1"/>
          </p:cNvGraphicFramePr>
          <p:nvPr/>
        </p:nvGraphicFramePr>
        <p:xfrm>
          <a:off x="6375400" y="4160203"/>
          <a:ext cx="4033838" cy="1614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69" name="Equation" r:id="rId9" imgW="42672000" imgH="17068800" progId="Equation.DSMT4">
                  <p:embed/>
                </p:oleObj>
              </mc:Choice>
              <mc:Fallback>
                <p:oleObj name="Equation" r:id="rId9" imgW="42672000" imgH="17068800" progId="Equation.DSMT4">
                  <p:embed/>
                  <p:pic>
                    <p:nvPicPr>
                      <p:cNvPr id="0" name="图片 11268" descr="image41"/>
                      <p:cNvPicPr>
                        <a:picLocks noChangeAspect="1"/>
                      </p:cNvPicPr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375400" y="4160203"/>
                        <a:ext cx="4033838" cy="1614487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1224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47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247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247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247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24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24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869804" y="1283010"/>
            <a:ext cx="3571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502725" y="-544190"/>
            <a:ext cx="309880" cy="3683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502725" y="-544190"/>
            <a:ext cx="309880" cy="3683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703512" y="200253"/>
            <a:ext cx="1656184" cy="491490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latin typeface="+mn-ea"/>
              </a:rPr>
              <a:t>定</a:t>
            </a:r>
            <a:r>
              <a:rPr lang="zh-CN" altLang="en-US" sz="2600" b="1" dirty="0" smtClean="0">
                <a:latin typeface="+mn-ea"/>
              </a:rPr>
              <a:t>义辨析</a:t>
            </a:r>
            <a:endParaRPr lang="zh-CN" altLang="en-US" sz="2600" b="1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675620" y="1323596"/>
            <a:ext cx="520084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solidFill>
                  <a:srgbClr val="0000CC"/>
                </a:solidFill>
              </a:rPr>
              <a:t>向量组等价</a:t>
            </a:r>
            <a:r>
              <a:rPr lang="zh-CN" altLang="en-US" sz="2600" b="1" dirty="0"/>
              <a:t>与</a:t>
            </a:r>
            <a:r>
              <a:rPr lang="zh-CN" altLang="en-US" sz="2600" b="1" dirty="0">
                <a:solidFill>
                  <a:srgbClr val="0000CC"/>
                </a:solidFill>
              </a:rPr>
              <a:t>矩阵等价</a:t>
            </a:r>
            <a:r>
              <a:rPr lang="zh-CN" altLang="en-US" sz="2600" b="1" dirty="0"/>
              <a:t>的含义不同</a:t>
            </a:r>
            <a:r>
              <a:rPr lang="zh-CN" altLang="en-US" dirty="0"/>
              <a:t>。</a:t>
            </a:r>
            <a:endParaRPr lang="zh-CN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063552" y="1820901"/>
            <a:ext cx="648072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>
                <a:latin typeface="+mn-ea"/>
              </a:rPr>
              <a:t>① 矩阵等价，其行</a:t>
            </a:r>
            <a:r>
              <a:rPr lang="en-US" altLang="zh-CN" sz="2600" b="1" dirty="0">
                <a:latin typeface="+mn-ea"/>
              </a:rPr>
              <a:t>(</a:t>
            </a:r>
            <a:r>
              <a:rPr lang="zh-CN" altLang="zh-CN" sz="2600" b="1" dirty="0">
                <a:latin typeface="+mn-ea"/>
              </a:rPr>
              <a:t>列</a:t>
            </a:r>
            <a:r>
              <a:rPr lang="en-US" altLang="zh-CN" sz="2600" b="1" dirty="0">
                <a:latin typeface="+mn-ea"/>
              </a:rPr>
              <a:t>)</a:t>
            </a:r>
            <a:r>
              <a:rPr lang="zh-CN" altLang="zh-CN" sz="2600" b="1" dirty="0">
                <a:latin typeface="+mn-ea"/>
              </a:rPr>
              <a:t>向量组不一定等价</a:t>
            </a:r>
            <a:r>
              <a:rPr lang="zh-CN" altLang="zh-CN" sz="2600" dirty="0" smtClean="0"/>
              <a:t>。</a:t>
            </a:r>
            <a:endParaRPr lang="zh-CN" altLang="en-US" sz="2600" b="1" dirty="0"/>
          </a:p>
        </p:txBody>
      </p:sp>
      <p:graphicFrame>
        <p:nvGraphicFramePr>
          <p:cNvPr id="17" name="对象 16"/>
          <p:cNvGraphicFramePr>
            <a:graphicFrameLocks noChangeAspect="1"/>
          </p:cNvGraphicFramePr>
          <p:nvPr/>
        </p:nvGraphicFramePr>
        <p:xfrm>
          <a:off x="2063552" y="2313343"/>
          <a:ext cx="2603500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7" name="Equation" r:id="rId1" imgW="62484000" imgH="46329600" progId="Equation.DSMT4">
                  <p:embed/>
                </p:oleObj>
              </mc:Choice>
              <mc:Fallback>
                <p:oleObj name="Equation" r:id="rId1" imgW="62484000" imgH="46329600" progId="Equation.DSMT4">
                  <p:embed/>
                  <p:pic>
                    <p:nvPicPr>
                      <p:cNvPr id="0" name="图片 14336" descr="image49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063552" y="2313343"/>
                        <a:ext cx="2603500" cy="1930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对象 17"/>
          <p:cNvGraphicFramePr>
            <a:graphicFrameLocks noChangeAspect="1"/>
          </p:cNvGraphicFramePr>
          <p:nvPr/>
        </p:nvGraphicFramePr>
        <p:xfrm>
          <a:off x="5775274" y="2331624"/>
          <a:ext cx="2880320" cy="193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8" name="Equation" r:id="rId3" imgW="59740800" imgH="46329600" progId="Equation.DSMT4">
                  <p:embed/>
                </p:oleObj>
              </mc:Choice>
              <mc:Fallback>
                <p:oleObj name="Equation" r:id="rId3" imgW="59740800" imgH="46329600" progId="Equation.DSMT4">
                  <p:embed/>
                  <p:pic>
                    <p:nvPicPr>
                      <p:cNvPr id="0" name="图片 14337" descr="image50"/>
                      <p:cNvPicPr>
                        <a:picLocks noChangeAspect="1"/>
                      </p:cNvPicPr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75274" y="2331624"/>
                        <a:ext cx="2880320" cy="19304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椭圆 9"/>
          <p:cNvSpPr/>
          <p:nvPr/>
        </p:nvSpPr>
        <p:spPr>
          <a:xfrm>
            <a:off x="2758848" y="2313343"/>
            <a:ext cx="1752976" cy="467585"/>
          </a:xfrm>
          <a:prstGeom prst="ellipse">
            <a:avLst/>
          </a:prstGeom>
          <a:solidFill>
            <a:srgbClr val="FF0000">
              <a:alpha val="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2758848" y="2780928"/>
            <a:ext cx="1752976" cy="576064"/>
          </a:xfrm>
          <a:prstGeom prst="ellipse">
            <a:avLst/>
          </a:prstGeom>
          <a:noFill/>
          <a:ln>
            <a:solidFill>
              <a:srgbClr val="800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6600056" y="3212976"/>
            <a:ext cx="1944216" cy="5760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6600056" y="3789040"/>
            <a:ext cx="1944216" cy="576064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2055615" y="2231005"/>
            <a:ext cx="6408712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 smtClean="0">
                <a:latin typeface="+mn-ea"/>
              </a:rPr>
              <a:t>② </a:t>
            </a:r>
            <a:r>
              <a:rPr lang="zh-CN" altLang="zh-CN" sz="2600" b="1" dirty="0">
                <a:latin typeface="+mn-ea"/>
              </a:rPr>
              <a:t>向量组等价，所构成的矩阵不一定</a:t>
            </a:r>
            <a:r>
              <a:rPr lang="zh-CN" altLang="zh-CN" sz="2600" b="1" dirty="0" smtClean="0">
                <a:latin typeface="+mn-ea"/>
              </a:rPr>
              <a:t>等价</a:t>
            </a:r>
            <a:r>
              <a:rPr lang="zh-CN" altLang="en-US" sz="2600" b="1" dirty="0">
                <a:latin typeface="+mn-ea"/>
              </a:rPr>
              <a:t>，</a:t>
            </a:r>
            <a:endParaRPr lang="zh-CN" altLang="en-US" sz="2600" b="1" dirty="0"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8472264" y="2231004"/>
            <a:ext cx="154766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/>
              <a:t>例如，</a:t>
            </a:r>
            <a:endParaRPr lang="zh-CN" altLang="en-US" sz="2600" b="1" dirty="0"/>
          </a:p>
        </p:txBody>
      </p:sp>
      <p:graphicFrame>
        <p:nvGraphicFramePr>
          <p:cNvPr id="24" name="对象 23"/>
          <p:cNvGraphicFramePr>
            <a:graphicFrameLocks noChangeAspect="1"/>
          </p:cNvGraphicFramePr>
          <p:nvPr/>
        </p:nvGraphicFramePr>
        <p:xfrm>
          <a:off x="1919536" y="2830402"/>
          <a:ext cx="37465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9" name="Equation" r:id="rId5" imgW="89916000" imgH="10058400" progId="Equation.DSMT4">
                  <p:embed/>
                </p:oleObj>
              </mc:Choice>
              <mc:Fallback>
                <p:oleObj name="Equation" r:id="rId5" imgW="89916000" imgH="10058400" progId="Equation.DSMT4">
                  <p:embed/>
                  <p:pic>
                    <p:nvPicPr>
                      <p:cNvPr id="0" name="图片 14338" descr="image51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919536" y="2830402"/>
                        <a:ext cx="3746500" cy="419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/>
        </p:nvGraphicFramePr>
        <p:xfrm>
          <a:off x="5775274" y="2792541"/>
          <a:ext cx="3695700" cy="41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0" name="Equation" r:id="rId7" imgW="88696800" imgH="10058400" progId="Equation.DSMT4">
                  <p:embed/>
                </p:oleObj>
              </mc:Choice>
              <mc:Fallback>
                <p:oleObj name="Equation" r:id="rId7" imgW="88696800" imgH="10058400" progId="Equation.DSMT4">
                  <p:embed/>
                  <p:pic>
                    <p:nvPicPr>
                      <p:cNvPr id="0" name="图片 14339" descr="image52"/>
                      <p:cNvPicPr>
                        <a:picLocks noChangeAspect="1"/>
                      </p:cNvPicPr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775274" y="2792541"/>
                        <a:ext cx="3695700" cy="4191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1847528" y="3792522"/>
            <a:ext cx="8424936" cy="1291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 smtClean="0"/>
              <a:t>   </a:t>
            </a:r>
            <a:r>
              <a:rPr lang="zh-CN" altLang="zh-CN" sz="2600" b="1" dirty="0" smtClean="0">
                <a:solidFill>
                  <a:schemeClr val="accent5">
                    <a:lumMod val="50000"/>
                  </a:schemeClr>
                </a:solidFill>
              </a:rPr>
              <a:t>③ </a:t>
            </a:r>
            <a:r>
              <a:rPr lang="zh-CN" altLang="zh-CN" sz="2600" b="1" dirty="0">
                <a:solidFill>
                  <a:schemeClr val="accent5">
                    <a:lumMod val="50000"/>
                  </a:schemeClr>
                </a:solidFill>
              </a:rPr>
              <a:t>当两个向量组等价，且所含向量个数相同时，</a:t>
            </a:r>
            <a:r>
              <a:rPr lang="zh-CN" altLang="zh-CN" sz="2600" b="1" dirty="0" smtClean="0">
                <a:solidFill>
                  <a:schemeClr val="accent5">
                    <a:lumMod val="50000"/>
                  </a:schemeClr>
                </a:solidFill>
              </a:rPr>
              <a:t>这</a:t>
            </a:r>
            <a:endParaRPr lang="en-US" altLang="zh-CN" sz="2600" b="1" dirty="0" smtClean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zh-CN" altLang="zh-CN" sz="2600" b="1" dirty="0" smtClean="0">
                <a:solidFill>
                  <a:schemeClr val="accent5">
                    <a:lumMod val="50000"/>
                  </a:schemeClr>
                </a:solidFill>
              </a:rPr>
              <a:t>两个向量</a:t>
            </a:r>
            <a:r>
              <a:rPr lang="zh-CN" altLang="zh-CN" sz="2600" b="1" dirty="0">
                <a:solidFill>
                  <a:schemeClr val="accent5">
                    <a:lumMod val="50000"/>
                  </a:schemeClr>
                </a:solidFill>
              </a:rPr>
              <a:t>组构成的矩阵也等价</a:t>
            </a:r>
            <a:r>
              <a:rPr lang="zh-CN" altLang="zh-CN" sz="2600" b="1" dirty="0"/>
              <a:t>。</a:t>
            </a:r>
            <a:endParaRPr lang="zh-CN" altLang="zh-CN" sz="2600" b="1" dirty="0"/>
          </a:p>
          <a:p>
            <a:endParaRPr lang="zh-CN" altLang="en-US" sz="26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775520" y="3368605"/>
            <a:ext cx="144016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不等价</a:t>
            </a:r>
            <a:r>
              <a:rPr lang="en-US" altLang="zh-CN" sz="2600" b="1" dirty="0" smtClean="0"/>
              <a:t>.</a:t>
            </a:r>
            <a:endParaRPr lang="zh-CN" altLang="en-US" sz="2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544272" y="1784429"/>
            <a:ext cx="1107901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600" b="1">
                <a:latin typeface="+mn-ea"/>
              </a:defRPr>
            </a:lvl1pPr>
          </a:lstStyle>
          <a:p>
            <a:r>
              <a:rPr lang="zh-CN" altLang="en-US" dirty="0"/>
              <a:t>例如</a:t>
            </a:r>
            <a:endParaRPr lang="zh-CN" altLang="en-US" dirty="0"/>
          </a:p>
        </p:txBody>
      </p:sp>
      <p:sp>
        <p:nvSpPr>
          <p:cNvPr id="28" name="爆炸形 2 27"/>
          <p:cNvSpPr/>
          <p:nvPr/>
        </p:nvSpPr>
        <p:spPr>
          <a:xfrm>
            <a:off x="1559496" y="1169937"/>
            <a:ext cx="1080120" cy="746895"/>
          </a:xfrm>
          <a:prstGeom prst="irregularSeal2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</a:t>
            </a:r>
            <a:endParaRPr lang="zh-CN" altLang="en-US" sz="36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089150" y="563562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 mute="1">
                                        <p:cTn display="0" masterRel="sameClick">
                                          <p:stCondLst>
                                            <p:cond evt="begin" delay="0">
                                              <p:tn val="1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explod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10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10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5" grpId="0"/>
      <p:bldP spid="16" grpId="0"/>
      <p:bldP spid="10" grpId="0" bldLvl="0" animBg="1"/>
      <p:bldP spid="10" grpId="1" bldLvl="0" animBg="1"/>
      <p:bldP spid="19" grpId="0" bldLvl="0" animBg="1"/>
      <p:bldP spid="19" grpId="1" bldLvl="0" animBg="1"/>
      <p:bldP spid="20" grpId="0" bldLvl="0" animBg="1"/>
      <p:bldP spid="20" grpId="1" bldLvl="0" animBg="1"/>
      <p:bldP spid="21" grpId="0" bldLvl="0" animBg="1"/>
      <p:bldP spid="21" grpId="1" bldLvl="0" animBg="1"/>
      <p:bldP spid="22" grpId="0"/>
      <p:bldP spid="23" grpId="0"/>
      <p:bldP spid="26" grpId="0" build="p"/>
      <p:bldP spid="27" grpId="0"/>
      <p:bldP spid="6" grpId="0"/>
      <p:bldP spid="6" grpId="1"/>
      <p:bldP spid="28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70611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PA-102231"/>
          <p:cNvSpPr/>
          <p:nvPr>
            <p:custDataLst>
              <p:tags r:id="rId1"/>
            </p:custDataLst>
          </p:nvPr>
        </p:nvSpPr>
        <p:spPr>
          <a:xfrm>
            <a:off x="855345" y="2582545"/>
            <a:ext cx="10104120" cy="1807845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855345" y="2066290"/>
            <a:ext cx="2042795" cy="516255"/>
            <a:chOff x="201789" y="2779380"/>
            <a:chExt cx="2000150" cy="454822"/>
          </a:xfrm>
        </p:grpSpPr>
        <p:sp>
          <p:nvSpPr>
            <p:cNvPr id="6" name="PA-102231"/>
            <p:cNvSpPr/>
            <p:nvPr>
              <p:custDataLst>
                <p:tags r:id="rId2"/>
              </p:custDataLst>
            </p:nvPr>
          </p:nvSpPr>
          <p:spPr>
            <a:xfrm>
              <a:off x="201789" y="2779380"/>
              <a:ext cx="2000150" cy="454822"/>
            </a:xfrm>
            <a:prstGeom prst="rect">
              <a:avLst/>
            </a:prstGeom>
            <a:blipFill dpi="0" rotWithShape="0">
              <a:blip r:embed="rId3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7" name="Rectangle 167"/>
            <p:cNvSpPr>
              <a:spLocks noChangeArrowheads="1"/>
            </p:cNvSpPr>
            <p:nvPr/>
          </p:nvSpPr>
          <p:spPr bwMode="auto">
            <a:xfrm>
              <a:off x="620966" y="2861795"/>
              <a:ext cx="1522853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提    示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Text Box 20"/>
          <p:cNvSpPr txBox="1"/>
          <p:nvPr/>
        </p:nvSpPr>
        <p:spPr>
          <a:xfrm>
            <a:off x="1588135" y="2874010"/>
            <a:ext cx="8639175" cy="12172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5588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1956455923"/>
                </a:ext>
              </a:extLst>
            </a:pP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这是因为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矩阵</a:t>
            </a:r>
            <a:r>
              <a:rPr lang="en-US" altLang="zh-CN" sz="22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经初等行变换变成矩阵</a:t>
            </a:r>
            <a:r>
              <a:rPr lang="en-US" altLang="zh-CN" sz="22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则</a:t>
            </a:r>
            <a:r>
              <a:rPr lang="en-US" altLang="zh-CN" sz="22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的每个行向量都是</a:t>
            </a:r>
            <a:r>
              <a:rPr lang="en-US" altLang="zh-CN" sz="22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的行向量组的线性组合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反之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由初等变换的可逆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性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2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的行向量组也能由</a:t>
            </a:r>
            <a:r>
              <a:rPr lang="en-US" altLang="zh-CN" sz="22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的行向量组线性表示</a:t>
            </a:r>
            <a:r>
              <a:rPr lang="zh-CN" altLang="en-US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98451" y="605155"/>
            <a:ext cx="5159375" cy="606425"/>
            <a:chOff x="6270004" y="-1314959"/>
            <a:chExt cx="4767001" cy="606425"/>
          </a:xfrm>
        </p:grpSpPr>
        <p:grpSp>
          <p:nvGrpSpPr>
            <p:cNvPr id="11" name="组合 10"/>
            <p:cNvGrpSpPr/>
            <p:nvPr/>
          </p:nvGrpSpPr>
          <p:grpSpPr>
            <a:xfrm>
              <a:off x="6270004" y="-1314959"/>
              <a:ext cx="4767001" cy="606425"/>
              <a:chOff x="6624219" y="-1314959"/>
              <a:chExt cx="4767001" cy="606425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6624219" y="-1245109"/>
                <a:ext cx="4767001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Rectangle 31"/>
              <p:cNvSpPr>
                <a:spLocks noChangeArrowheads="1"/>
              </p:cNvSpPr>
              <p:nvPr/>
            </p:nvSpPr>
            <p:spPr bwMode="auto">
              <a:xfrm>
                <a:off x="6915813" y="-1314959"/>
                <a:ext cx="4382707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矩阵等价与向量组等价的关系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4" name="PA-102231"/>
            <p:cNvSpPr/>
            <p:nvPr>
              <p:custDataLst>
                <p:tags r:id="rId4"/>
              </p:custDataLst>
            </p:nvPr>
          </p:nvSpPr>
          <p:spPr>
            <a:xfrm>
              <a:off x="6462443" y="-1245235"/>
              <a:ext cx="99224" cy="325967"/>
            </a:xfrm>
            <a:prstGeom prst="rect">
              <a:avLst/>
            </a:prstGeom>
            <a:blipFill dpi="0" rotWithShape="0">
              <a:blip r:embed="rId3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8" name="Text Box 158"/>
          <p:cNvSpPr txBox="1"/>
          <p:nvPr/>
        </p:nvSpPr>
        <p:spPr>
          <a:xfrm>
            <a:off x="1145540" y="1437005"/>
            <a:ext cx="10086340" cy="40415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行等价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则这两个矩阵的行向量组等价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" name="Text Box 158"/>
          <p:cNvSpPr txBox="1"/>
          <p:nvPr/>
        </p:nvSpPr>
        <p:spPr>
          <a:xfrm>
            <a:off x="1805940" y="4730115"/>
            <a:ext cx="8204200" cy="1041247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行等价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则这两个矩阵的行向量组等价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列等价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则这两个矩阵的列向量组等价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3" grpId="0" bldLvl="0" animBg="1"/>
      <p:bldP spid="3" grpId="1" animBg="1"/>
      <p:bldP spid="8" grpId="1"/>
      <p:bldP spid="18" grpId="0"/>
      <p:bldP spid="18" grpId="1"/>
      <p:bldP spid="2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Rectangle 2"/>
          <p:cNvSpPr>
            <a:spLocks noChangeArrowheads="1"/>
          </p:cNvSpPr>
          <p:nvPr/>
        </p:nvSpPr>
        <p:spPr bwMode="auto">
          <a:xfrm>
            <a:off x="1032510" y="242888"/>
            <a:ext cx="8686800" cy="2757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zh-CN" sz="2400" b="1" dirty="0" smtClean="0">
                <a:solidFill>
                  <a:srgbClr val="000000"/>
                </a:solidFill>
              </a:rPr>
              <a:t>向量组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B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：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err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i="1" baseline="-25000" dirty="0" err="1" smtClean="0">
                <a:solidFill>
                  <a:srgbClr val="000000"/>
                </a:solidFill>
              </a:rPr>
              <a:t>l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能由向量组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：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dirty="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dirty="0" smtClean="0">
                <a:solidFill>
                  <a:srgbClr val="000000"/>
                </a:solidFill>
              </a:rPr>
              <a:t>m 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线性表示</a:t>
            </a:r>
            <a:endParaRPr kumimoji="1" lang="zh-CN" altLang="en-US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000000"/>
                </a:solidFill>
              </a:rPr>
              <a:t>		</a:t>
            </a:r>
            <a:r>
              <a:rPr lang="zh-CN" altLang="en-US" sz="2400" b="1" dirty="0" smtClean="0">
                <a:solidFill>
                  <a:srgbClr val="FF0000"/>
                </a:solidFill>
              </a:rPr>
              <a:t>存在矩阵 </a:t>
            </a:r>
            <a:r>
              <a:rPr lang="en-US" altLang="zh-CN" sz="2400" b="1" i="1" dirty="0" smtClean="0">
                <a:solidFill>
                  <a:srgbClr val="FF0000"/>
                </a:solidFill>
              </a:rPr>
              <a:t>K</a:t>
            </a:r>
            <a:r>
              <a:rPr lang="zh-CN" altLang="en-US" sz="2400" b="1" dirty="0" smtClean="0">
                <a:solidFill>
                  <a:srgbClr val="000000"/>
                </a:solidFill>
              </a:rPr>
              <a:t>，使得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AK = B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endParaRPr kumimoji="1" lang="en-US" altLang="zh-CN" sz="2400" b="1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en-US" altLang="zh-CN" sz="2400" b="1" dirty="0" smtClean="0">
                <a:solidFill>
                  <a:srgbClr val="000000"/>
                </a:solidFill>
              </a:rPr>
              <a:t>		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矩阵方程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AX = B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dirty="0" smtClean="0">
                <a:solidFill>
                  <a:srgbClr val="000000"/>
                </a:solidFill>
              </a:rPr>
              <a:t>有解</a:t>
            </a:r>
            <a:r>
              <a:rPr kumimoji="1" lang="zh-CN" altLang="en-US" sz="2400" b="1" i="1" baseline="-25000" dirty="0" smtClean="0">
                <a:solidFill>
                  <a:srgbClr val="000000"/>
                </a:solidFill>
              </a:rPr>
              <a:t> </a:t>
            </a:r>
            <a:endParaRPr kumimoji="1" lang="zh-CN" altLang="en-US" sz="2400" b="1" i="1" baseline="-25000" dirty="0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i="1" dirty="0" smtClean="0">
                <a:solidFill>
                  <a:srgbClr val="000000"/>
                </a:solidFill>
              </a:rPr>
              <a:t>		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R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) =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R 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) </a:t>
            </a:r>
            <a:endParaRPr kumimoji="1" lang="zh-CN" altLang="en-US" sz="2400" b="1" dirty="0" smtClean="0">
              <a:solidFill>
                <a:srgbClr val="FF0000"/>
              </a:solidFill>
            </a:endParaRPr>
          </a:p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dirty="0" smtClean="0">
                <a:solidFill>
                  <a:srgbClr val="000000"/>
                </a:solidFill>
              </a:rPr>
              <a:t>		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R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) </a:t>
            </a:r>
            <a:r>
              <a:rPr kumimoji="1" lang="en-US" altLang="en-US" sz="2400" b="1" dirty="0" smtClean="0">
                <a:solidFill>
                  <a:srgbClr val="000000"/>
                </a:solidFill>
              </a:rPr>
              <a:t>≤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R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dirty="0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dirty="0" smtClean="0">
                <a:solidFill>
                  <a:srgbClr val="000000"/>
                </a:solidFill>
              </a:rPr>
              <a:t>) </a:t>
            </a:r>
            <a:endParaRPr kumimoji="1" lang="zh-CN" altLang="en-US" sz="2400" b="1" dirty="0" smtClean="0">
              <a:solidFill>
                <a:srgbClr val="FF0000"/>
              </a:solidFill>
            </a:endParaRPr>
          </a:p>
        </p:txBody>
      </p:sp>
      <p:sp>
        <p:nvSpPr>
          <p:cNvPr id="168967" name="AutoShape 7"/>
          <p:cNvSpPr>
            <a:spLocks noChangeAspect="1" noChangeArrowheads="1"/>
          </p:cNvSpPr>
          <p:nvPr/>
        </p:nvSpPr>
        <p:spPr bwMode="auto">
          <a:xfrm>
            <a:off x="1186498" y="898525"/>
            <a:ext cx="496887" cy="395288"/>
          </a:xfrm>
          <a:prstGeom prst="leftRightArrow">
            <a:avLst>
              <a:gd name="adj1" fmla="val 50000"/>
              <a:gd name="adj2" fmla="val 25141"/>
            </a:avLst>
          </a:prstGeom>
          <a:solidFill>
            <a:srgbClr val="99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68968" name="AutoShape 8"/>
          <p:cNvSpPr>
            <a:spLocks noChangeAspect="1" noChangeArrowheads="1"/>
          </p:cNvSpPr>
          <p:nvPr/>
        </p:nvSpPr>
        <p:spPr bwMode="auto">
          <a:xfrm>
            <a:off x="1186498" y="1457325"/>
            <a:ext cx="496887" cy="395288"/>
          </a:xfrm>
          <a:prstGeom prst="leftRightArrow">
            <a:avLst>
              <a:gd name="adj1" fmla="val 50000"/>
              <a:gd name="adj2" fmla="val 25141"/>
            </a:avLst>
          </a:prstGeom>
          <a:solidFill>
            <a:srgbClr val="99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68969" name="Rectangle 9"/>
          <p:cNvSpPr>
            <a:spLocks noChangeArrowheads="1"/>
          </p:cNvSpPr>
          <p:nvPr/>
        </p:nvSpPr>
        <p:spPr bwMode="auto">
          <a:xfrm>
            <a:off x="1032510" y="3288030"/>
            <a:ext cx="9975215" cy="32270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smtClean="0">
                <a:solidFill>
                  <a:srgbClr val="0000FF"/>
                </a:solidFill>
              </a:rPr>
              <a:t>推论：</a:t>
            </a:r>
            <a:r>
              <a:rPr kumimoji="1" lang="zh-CN" altLang="zh-CN" sz="2400" b="1" smtClean="0">
                <a:solidFill>
                  <a:srgbClr val="000000"/>
                </a:solidFill>
              </a:rPr>
              <a:t>向量组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：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i="1" baseline="-25000" smtClean="0">
                <a:solidFill>
                  <a:srgbClr val="000000"/>
                </a:solidFill>
              </a:rPr>
              <a:t>m  </a:t>
            </a:r>
            <a:r>
              <a:rPr kumimoji="1" lang="zh-CN" altLang="zh-CN" sz="2400" b="1" smtClean="0">
                <a:solidFill>
                  <a:srgbClr val="000000"/>
                </a:solidFill>
              </a:rPr>
              <a:t>及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：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1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baseline="-25000" smtClean="0">
                <a:solidFill>
                  <a:srgbClr val="000000"/>
                </a:solidFill>
              </a:rPr>
              <a:t>2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, …,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i="1" baseline="-25000" smtClean="0">
                <a:solidFill>
                  <a:srgbClr val="000000"/>
                </a:solidFill>
              </a:rPr>
              <a:t>l 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等价的充分</a:t>
            </a:r>
            <a:endParaRPr kumimoji="1" lang="zh-CN" altLang="en-US" sz="2400" b="1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smtClean="0">
                <a:solidFill>
                  <a:srgbClr val="000000"/>
                </a:solidFill>
              </a:rPr>
              <a:t>必要条件是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R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) =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R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) =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R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)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．</a:t>
            </a:r>
            <a:endParaRPr kumimoji="1" lang="en-US" altLang="zh-CN" sz="2400" b="1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kumimoji="1" lang="zh-CN" altLang="en-US" sz="2400" b="1" smtClean="0">
                <a:solidFill>
                  <a:srgbClr val="0000FF"/>
                </a:solidFill>
              </a:rPr>
              <a:t>证明：</a:t>
            </a:r>
            <a:r>
              <a:rPr kumimoji="1" lang="zh-CN" altLang="zh-CN" sz="2400" b="1" smtClean="0">
                <a:solidFill>
                  <a:srgbClr val="000000"/>
                </a:solidFill>
              </a:rPr>
              <a:t>向量组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和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等价</a:t>
            </a:r>
            <a:endParaRPr kumimoji="1" lang="en-US" altLang="zh-CN" sz="2400" b="1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</a:pPr>
            <a:r>
              <a:rPr kumimoji="1" lang="zh-CN" altLang="en-US" sz="2400" b="1" smtClean="0">
                <a:solidFill>
                  <a:srgbClr val="000000"/>
                </a:solidFill>
              </a:rPr>
              <a:t>                </a:t>
            </a:r>
            <a:r>
              <a:rPr kumimoji="1" lang="zh-CN" altLang="zh-CN" sz="2400" b="1" smtClean="0">
                <a:solidFill>
                  <a:srgbClr val="000000"/>
                </a:solidFill>
              </a:rPr>
              <a:t>向量组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能由向量组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zh-CN" altLang="en-US" sz="2400" b="1" i="1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线性表示</a:t>
            </a:r>
            <a:endParaRPr kumimoji="1" lang="en-US" altLang="zh-CN" sz="2400" b="1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</a:pPr>
            <a:r>
              <a:rPr kumimoji="1" lang="zh-CN" altLang="en-US" sz="2400" b="1" smtClean="0">
                <a:solidFill>
                  <a:srgbClr val="000000"/>
                </a:solidFill>
              </a:rPr>
              <a:t>                </a:t>
            </a:r>
            <a:r>
              <a:rPr kumimoji="1" lang="zh-CN" altLang="zh-CN" sz="2400" b="1" smtClean="0">
                <a:solidFill>
                  <a:srgbClr val="000000"/>
                </a:solidFill>
              </a:rPr>
              <a:t>向量组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能由向量组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zh-CN" altLang="en-US" sz="2400" b="1" i="1" smtClean="0">
                <a:solidFill>
                  <a:srgbClr val="000000"/>
                </a:solidFill>
              </a:rPr>
              <a:t> 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线性表示</a:t>
            </a:r>
            <a:endParaRPr kumimoji="1" lang="en-US" altLang="zh-CN" sz="2400" b="1" smtClean="0">
              <a:solidFill>
                <a:srgbClr val="000000"/>
              </a:solidFill>
            </a:endParaRPr>
          </a:p>
          <a:p>
            <a:pPr marL="342900" indent="-342900"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</a:pPr>
            <a:r>
              <a:rPr kumimoji="1" lang="zh-CN" altLang="en-US" sz="2400" b="1" smtClean="0">
                <a:solidFill>
                  <a:srgbClr val="000000"/>
                </a:solidFill>
              </a:rPr>
              <a:t>从而有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R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) =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R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) =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R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)</a:t>
            </a:r>
            <a:r>
              <a:rPr kumimoji="1" lang="zh-CN" altLang="en-US" sz="2400" b="1" smtClean="0">
                <a:solidFill>
                  <a:srgbClr val="000000"/>
                </a:solidFill>
              </a:rPr>
              <a:t> ．</a:t>
            </a:r>
            <a:endParaRPr kumimoji="1" lang="en-US" altLang="zh-CN" sz="2400" b="1" smtClean="0">
              <a:solidFill>
                <a:srgbClr val="000000"/>
              </a:solidFill>
            </a:endParaRPr>
          </a:p>
        </p:txBody>
      </p:sp>
      <p:sp>
        <p:nvSpPr>
          <p:cNvPr id="168971" name="AutoShape 11"/>
          <p:cNvSpPr>
            <a:spLocks noChangeAspect="1" noChangeArrowheads="1"/>
          </p:cNvSpPr>
          <p:nvPr/>
        </p:nvSpPr>
        <p:spPr bwMode="auto">
          <a:xfrm>
            <a:off x="1186498" y="2574925"/>
            <a:ext cx="517525" cy="411163"/>
          </a:xfrm>
          <a:prstGeom prst="rightArrow">
            <a:avLst>
              <a:gd name="adj1" fmla="val 50000"/>
              <a:gd name="adj2" fmla="val 31467"/>
            </a:avLst>
          </a:prstGeom>
          <a:solidFill>
            <a:srgbClr val="FFFF66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68972" name="AutoShape 12"/>
          <p:cNvSpPr>
            <a:spLocks noChangeAspect="1" noChangeArrowheads="1"/>
          </p:cNvSpPr>
          <p:nvPr/>
        </p:nvSpPr>
        <p:spPr bwMode="auto">
          <a:xfrm>
            <a:off x="1186498" y="2016125"/>
            <a:ext cx="496887" cy="395288"/>
          </a:xfrm>
          <a:prstGeom prst="leftRightArrow">
            <a:avLst>
              <a:gd name="adj1" fmla="val 50000"/>
              <a:gd name="adj2" fmla="val 25141"/>
            </a:avLst>
          </a:prstGeom>
          <a:solidFill>
            <a:srgbClr val="99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0" name="AutoShape 19"/>
          <p:cNvSpPr>
            <a:spLocks noChangeArrowheads="1"/>
          </p:cNvSpPr>
          <p:nvPr/>
        </p:nvSpPr>
        <p:spPr bwMode="auto">
          <a:xfrm>
            <a:off x="5953760" y="2474913"/>
            <a:ext cx="3140990" cy="510185"/>
          </a:xfrm>
          <a:prstGeom prst="roundRect">
            <a:avLst>
              <a:gd name="adj" fmla="val 16667"/>
            </a:avLst>
          </a:prstGeom>
          <a:noFill/>
          <a:ln w="28575">
            <a:solidFill>
              <a:schemeClr val="accent2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 smtClean="0">
                <a:solidFill>
                  <a:srgbClr val="0000FF"/>
                </a:solidFill>
                <a:latin typeface="楷体_GB2312" pitchFamily="49" charset="-122"/>
              </a:rPr>
              <a:t>因为 </a:t>
            </a:r>
            <a:r>
              <a:rPr kumimoji="1" lang="en-US" altLang="zh-CN" sz="2400" b="1" i="1" smtClean="0">
                <a:solidFill>
                  <a:srgbClr val="0000FF"/>
                </a:solidFill>
              </a:rPr>
              <a:t>R </a:t>
            </a:r>
            <a:r>
              <a:rPr kumimoji="1" lang="en-US" altLang="zh-CN" sz="2400" b="1" smtClean="0">
                <a:solidFill>
                  <a:srgbClr val="0000FF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FF"/>
                </a:solidFill>
              </a:rPr>
              <a:t>B</a:t>
            </a:r>
            <a:r>
              <a:rPr kumimoji="1" lang="en-US" altLang="zh-CN" sz="2400" b="1" smtClean="0">
                <a:solidFill>
                  <a:srgbClr val="0000FF"/>
                </a:solidFill>
              </a:rPr>
              <a:t>) </a:t>
            </a:r>
            <a:r>
              <a:rPr kumimoji="1" lang="en-US" altLang="en-US" sz="2400" b="1" smtClean="0">
                <a:solidFill>
                  <a:srgbClr val="0000FF"/>
                </a:solidFill>
              </a:rPr>
              <a:t>≤</a:t>
            </a:r>
            <a:r>
              <a:rPr kumimoji="1" lang="en-US" altLang="zh-CN" sz="2400" b="1" smtClean="0">
                <a:solidFill>
                  <a:srgbClr val="0000FF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FF"/>
                </a:solidFill>
              </a:rPr>
              <a:t>R </a:t>
            </a:r>
            <a:r>
              <a:rPr kumimoji="1" lang="en-US" altLang="zh-CN" sz="2400" b="1" smtClean="0">
                <a:solidFill>
                  <a:srgbClr val="0000FF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FF"/>
                </a:solidFill>
              </a:rPr>
              <a:t>A</a:t>
            </a:r>
            <a:r>
              <a:rPr kumimoji="1" lang="en-US" altLang="zh-CN" sz="2400" b="1" smtClean="0">
                <a:solidFill>
                  <a:srgbClr val="0000FF"/>
                </a:solidFill>
              </a:rPr>
              <a:t>,</a:t>
            </a:r>
            <a:r>
              <a:rPr kumimoji="1" lang="zh-CN" altLang="en-US" sz="2400" b="1" i="1" smtClean="0">
                <a:solidFill>
                  <a:srgbClr val="0000FF"/>
                </a:solidFill>
              </a:rPr>
              <a:t> </a:t>
            </a:r>
            <a:r>
              <a:rPr kumimoji="1" lang="en-US" altLang="zh-CN" sz="2400" b="1" i="1" smtClean="0">
                <a:solidFill>
                  <a:srgbClr val="0000FF"/>
                </a:solidFill>
              </a:rPr>
              <a:t>B</a:t>
            </a:r>
            <a:r>
              <a:rPr kumimoji="1" lang="en-US" altLang="zh-CN" sz="2400" b="1" smtClean="0">
                <a:solidFill>
                  <a:srgbClr val="0000FF"/>
                </a:solidFill>
              </a:rPr>
              <a:t>) </a:t>
            </a:r>
            <a:endParaRPr lang="en-US" altLang="zh-CN" sz="2400" b="1" smtClean="0">
              <a:solidFill>
                <a:srgbClr val="0000FF"/>
              </a:solidFill>
              <a:latin typeface="楷体_GB2312" pitchFamily="49" charset="-122"/>
            </a:endParaRPr>
          </a:p>
        </p:txBody>
      </p:sp>
      <p:sp>
        <p:nvSpPr>
          <p:cNvPr id="11" name="AutoShape 7"/>
          <p:cNvSpPr>
            <a:spLocks noChangeAspect="1" noChangeArrowheads="1"/>
          </p:cNvSpPr>
          <p:nvPr/>
        </p:nvSpPr>
        <p:spPr bwMode="auto">
          <a:xfrm>
            <a:off x="1186498" y="5197475"/>
            <a:ext cx="496887" cy="395288"/>
          </a:xfrm>
          <a:prstGeom prst="leftRightArrow">
            <a:avLst>
              <a:gd name="adj1" fmla="val 50000"/>
              <a:gd name="adj2" fmla="val 25141"/>
            </a:avLst>
          </a:prstGeom>
          <a:solidFill>
            <a:srgbClr val="99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2" name="AutoShape 7"/>
          <p:cNvSpPr>
            <a:spLocks noChangeAspect="1" noChangeArrowheads="1"/>
          </p:cNvSpPr>
          <p:nvPr/>
        </p:nvSpPr>
        <p:spPr bwMode="auto">
          <a:xfrm>
            <a:off x="6864985" y="4859338"/>
            <a:ext cx="496888" cy="395287"/>
          </a:xfrm>
          <a:prstGeom prst="leftRightArrow">
            <a:avLst>
              <a:gd name="adj1" fmla="val 50000"/>
              <a:gd name="adj2" fmla="val 25141"/>
            </a:avLst>
          </a:prstGeom>
          <a:solidFill>
            <a:srgbClr val="99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3" name="左大括号 12"/>
          <p:cNvSpPr/>
          <p:nvPr/>
        </p:nvSpPr>
        <p:spPr bwMode="auto">
          <a:xfrm>
            <a:off x="1861185" y="5053013"/>
            <a:ext cx="144463" cy="720725"/>
          </a:xfrm>
          <a:prstGeom prst="leftBrace">
            <a:avLst>
              <a:gd name="adj1" fmla="val 8315"/>
              <a:gd name="adj2" fmla="val 50000"/>
            </a:avLst>
          </a:prstGeom>
          <a:solidFill>
            <a:schemeClr val="bg1"/>
          </a:solidFill>
          <a:ln w="9525" algn="ctr">
            <a:solidFill>
              <a:schemeClr val="tx1"/>
            </a:solidFill>
            <a:rou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4" name="AutoShape 7"/>
          <p:cNvSpPr>
            <a:spLocks noChangeAspect="1" noChangeArrowheads="1"/>
          </p:cNvSpPr>
          <p:nvPr/>
        </p:nvSpPr>
        <p:spPr bwMode="auto">
          <a:xfrm>
            <a:off x="6864985" y="5430838"/>
            <a:ext cx="496888" cy="395287"/>
          </a:xfrm>
          <a:prstGeom prst="leftRightArrow">
            <a:avLst>
              <a:gd name="adj1" fmla="val 50000"/>
              <a:gd name="adj2" fmla="val 25141"/>
            </a:avLst>
          </a:prstGeom>
          <a:solidFill>
            <a:srgbClr val="9999FF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7330123" y="4873625"/>
            <a:ext cx="22637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i="1" smtClean="0">
                <a:solidFill>
                  <a:srgbClr val="000000"/>
                </a:solidFill>
              </a:rPr>
              <a:t>R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) =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R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)</a:t>
            </a:r>
            <a:endParaRPr lang="en-US" altLang="zh-CN" sz="2400" b="1" smtClean="0">
              <a:solidFill>
                <a:srgbClr val="0000FF"/>
              </a:solidFill>
              <a:latin typeface="楷体_GB2312" pitchFamily="49" charset="-122"/>
            </a:endParaRPr>
          </a:p>
        </p:txBody>
      </p:sp>
      <p:sp>
        <p:nvSpPr>
          <p:cNvPr id="17" name="矩形 16"/>
          <p:cNvSpPr>
            <a:spLocks noChangeArrowheads="1"/>
          </p:cNvSpPr>
          <p:nvPr/>
        </p:nvSpPr>
        <p:spPr bwMode="auto">
          <a:xfrm>
            <a:off x="7330123" y="5432425"/>
            <a:ext cx="356044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l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 b="1" i="1" smtClean="0">
                <a:solidFill>
                  <a:srgbClr val="000000"/>
                </a:solidFill>
              </a:rPr>
              <a:t>R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) =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R 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(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B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, </a:t>
            </a:r>
            <a:r>
              <a:rPr kumimoji="1" lang="en-US" altLang="zh-CN" sz="2400" b="1" i="1" smtClean="0">
                <a:solidFill>
                  <a:srgbClr val="000000"/>
                </a:solidFill>
              </a:rPr>
              <a:t>A</a:t>
            </a:r>
            <a:r>
              <a:rPr kumimoji="1" lang="en-US" altLang="zh-CN" sz="2400" b="1" smtClean="0">
                <a:solidFill>
                  <a:srgbClr val="000000"/>
                </a:solidFill>
              </a:rPr>
              <a:t>)</a:t>
            </a:r>
            <a:r>
              <a:rPr kumimoji="1" lang="en-US" altLang="zh-CN" sz="2400" b="1" smtClean="0">
                <a:solidFill>
                  <a:srgbClr val="000000"/>
                </a:solidFill>
                <a:sym typeface="+mn-ea"/>
              </a:rPr>
              <a:t>= </a:t>
            </a:r>
            <a:r>
              <a:rPr kumimoji="1" lang="en-US" altLang="zh-CN" sz="2400" b="1" i="1" smtClean="0">
                <a:solidFill>
                  <a:srgbClr val="000000"/>
                </a:solidFill>
                <a:sym typeface="+mn-ea"/>
              </a:rPr>
              <a:t>R </a:t>
            </a:r>
            <a:r>
              <a:rPr kumimoji="1" lang="en-US" altLang="zh-CN" sz="2400" b="1" smtClean="0">
                <a:solidFill>
                  <a:srgbClr val="000000"/>
                </a:solidFill>
                <a:sym typeface="+mn-ea"/>
              </a:rPr>
              <a:t>(</a:t>
            </a:r>
            <a:r>
              <a:rPr kumimoji="1" lang="en-US" altLang="zh-CN" sz="2400" b="1" i="1" smtClean="0">
                <a:solidFill>
                  <a:srgbClr val="000000"/>
                </a:solidFill>
                <a:sym typeface="+mn-ea"/>
              </a:rPr>
              <a:t>A</a:t>
            </a:r>
            <a:r>
              <a:rPr kumimoji="1" lang="en-US" altLang="zh-CN" sz="2400" b="1" smtClean="0">
                <a:solidFill>
                  <a:srgbClr val="000000"/>
                </a:solidFill>
                <a:sym typeface="+mn-ea"/>
              </a:rPr>
              <a:t>, </a:t>
            </a:r>
            <a:r>
              <a:rPr kumimoji="1" lang="en-US" altLang="zh-CN" sz="2400" b="1" i="1" smtClean="0">
                <a:solidFill>
                  <a:srgbClr val="000000"/>
                </a:solidFill>
                <a:sym typeface="+mn-ea"/>
              </a:rPr>
              <a:t>B</a:t>
            </a:r>
            <a:r>
              <a:rPr kumimoji="1" lang="en-US" altLang="zh-CN" sz="2400" b="1" smtClean="0">
                <a:solidFill>
                  <a:srgbClr val="000000"/>
                </a:solidFill>
                <a:sym typeface="+mn-ea"/>
              </a:rPr>
              <a:t>)</a:t>
            </a:r>
            <a:endParaRPr lang="en-US" altLang="zh-CN" sz="2400" b="1" smtClean="0">
              <a:solidFill>
                <a:srgbClr val="0000FF"/>
              </a:solidFill>
              <a:latin typeface="楷体_GB2312" pitchFamily="49" charset="-122"/>
            </a:endParaRPr>
          </a:p>
        </p:txBody>
      </p:sp>
      <p:sp>
        <p:nvSpPr>
          <p:cNvPr id="2" name="图文框 1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168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89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89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168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89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89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500"/>
                                        <p:tgtEl>
                                          <p:spTgt spid="168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89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89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7" dur="500"/>
                                        <p:tgtEl>
                                          <p:spTgt spid="1689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0" dur="500"/>
                                        <p:tgtEl>
                                          <p:spTgt spid="1689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5" dur="500"/>
                                        <p:tgtEl>
                                          <p:spTgt spid="1689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689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689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6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7" dur="500"/>
                                        <p:tgtEl>
                                          <p:spTgt spid="16896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" name="cashreg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689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689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9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689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689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967" grpId="0" bldLvl="0" animBg="1"/>
      <p:bldP spid="168968" grpId="0" bldLvl="0" animBg="1"/>
      <p:bldP spid="168969" grpId="0" build="p"/>
      <p:bldP spid="168971" grpId="0" bldLvl="0" animBg="1"/>
      <p:bldP spid="168972" grpId="0" bldLvl="0" animBg="1"/>
      <p:bldP spid="10" grpId="0" bldLvl="0" animBg="1" autoUpdateAnimBg="0"/>
      <p:bldP spid="11" grpId="0" bldLvl="0" animBg="1"/>
      <p:bldP spid="12" grpId="0" bldLvl="0" animBg="1"/>
      <p:bldP spid="13" grpId="0" bldLvl="0" animBg="1"/>
      <p:bldP spid="14" grpId="0" bldLvl="0" animBg="1"/>
      <p:bldP spid="16" grpId="0"/>
      <p:bldP spid="1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ChangeArrowheads="1"/>
          </p:cNvSpPr>
          <p:nvPr/>
        </p:nvSpPr>
        <p:spPr bwMode="auto">
          <a:xfrm>
            <a:off x="2209800" y="333375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smtClean="0">
                <a:solidFill>
                  <a:srgbClr val="0000FF"/>
                </a:solidFill>
              </a:rPr>
              <a:t>知识结构图</a:t>
            </a:r>
            <a:endParaRPr lang="zh-CN" altLang="en-US" sz="3200" b="1" smtClean="0">
              <a:solidFill>
                <a:srgbClr val="0000FF"/>
              </a:solidFill>
            </a:endParaRPr>
          </a:p>
        </p:txBody>
      </p:sp>
      <p:sp>
        <p:nvSpPr>
          <p:cNvPr id="172035" name="Rectangle 3"/>
          <p:cNvSpPr>
            <a:spLocks noChangeArrowheads="1"/>
          </p:cNvSpPr>
          <p:nvPr/>
        </p:nvSpPr>
        <p:spPr bwMode="auto">
          <a:xfrm>
            <a:off x="2857500" y="1568450"/>
            <a:ext cx="172561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/>
          <a:p>
            <a:pPr marL="342900" indent="-342900" algn="ctr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en-US" altLang="zh-CN" sz="2400" b="1" i="1" smtClean="0">
                <a:solidFill>
                  <a:srgbClr val="000000"/>
                </a:solidFill>
              </a:rPr>
              <a:t>n</a:t>
            </a:r>
            <a:r>
              <a:rPr lang="zh-CN" altLang="en-US" sz="2400" b="1" smtClean="0">
                <a:solidFill>
                  <a:srgbClr val="000000"/>
                </a:solidFill>
                <a:latin typeface="楷体_GB2312" pitchFamily="49" charset="-122"/>
              </a:rPr>
              <a:t>维向量</a:t>
            </a:r>
            <a:endParaRPr lang="zh-CN" altLang="en-US" sz="2400" b="1" smtClean="0">
              <a:solidFill>
                <a:srgbClr val="000000"/>
              </a:solidFill>
              <a:latin typeface="楷体_GB2312" pitchFamily="49" charset="-122"/>
            </a:endParaRPr>
          </a:p>
        </p:txBody>
      </p:sp>
      <p:sp>
        <p:nvSpPr>
          <p:cNvPr id="172036" name="Line 4"/>
          <p:cNvSpPr>
            <a:spLocks noChangeShapeType="1"/>
          </p:cNvSpPr>
          <p:nvPr/>
        </p:nvSpPr>
        <p:spPr bwMode="auto">
          <a:xfrm>
            <a:off x="3719513" y="2135188"/>
            <a:ext cx="0" cy="503237"/>
          </a:xfrm>
          <a:prstGeom prst="line">
            <a:avLst/>
          </a:prstGeom>
          <a:noFill/>
          <a:ln w="57150">
            <a:solidFill>
              <a:srgbClr val="0000FF"/>
            </a:solidFill>
            <a:round/>
            <a:tailEnd type="arrow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72037" name="Rectangle 5"/>
          <p:cNvSpPr>
            <a:spLocks noChangeArrowheads="1"/>
          </p:cNvSpPr>
          <p:nvPr/>
        </p:nvSpPr>
        <p:spPr bwMode="auto">
          <a:xfrm>
            <a:off x="2854325" y="2593975"/>
            <a:ext cx="1725613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/>
          <a:p>
            <a:pPr marL="342900" indent="-342900" algn="ctr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00"/>
                </a:solidFill>
                <a:latin typeface="楷体_GB2312" pitchFamily="49" charset="-122"/>
              </a:rPr>
              <a:t>向量组</a:t>
            </a:r>
            <a:endParaRPr lang="zh-CN" altLang="en-US" sz="2400" b="1" smtClean="0">
              <a:solidFill>
                <a:srgbClr val="000000"/>
              </a:solidFill>
              <a:latin typeface="楷体_GB2312" pitchFamily="49" charset="-122"/>
            </a:endParaRPr>
          </a:p>
        </p:txBody>
      </p:sp>
      <p:sp>
        <p:nvSpPr>
          <p:cNvPr id="172038" name="Line 6"/>
          <p:cNvSpPr>
            <a:spLocks noChangeShapeType="1"/>
          </p:cNvSpPr>
          <p:nvPr/>
        </p:nvSpPr>
        <p:spPr bwMode="auto">
          <a:xfrm>
            <a:off x="3719513" y="3159125"/>
            <a:ext cx="0" cy="503238"/>
          </a:xfrm>
          <a:prstGeom prst="line">
            <a:avLst/>
          </a:prstGeom>
          <a:noFill/>
          <a:ln w="57150">
            <a:solidFill>
              <a:srgbClr val="0000FF"/>
            </a:solidFill>
            <a:round/>
            <a:tailEnd type="arrow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72039" name="Line 7"/>
          <p:cNvSpPr>
            <a:spLocks noChangeShapeType="1"/>
          </p:cNvSpPr>
          <p:nvPr/>
        </p:nvSpPr>
        <p:spPr bwMode="auto">
          <a:xfrm flipV="1">
            <a:off x="5086350" y="2895600"/>
            <a:ext cx="723900" cy="1588"/>
          </a:xfrm>
          <a:prstGeom prst="line">
            <a:avLst/>
          </a:prstGeom>
          <a:noFill/>
          <a:ln w="57150">
            <a:solidFill>
              <a:srgbClr val="FF3300"/>
            </a:solidFill>
            <a:round/>
            <a:tailEnd type="arrow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72040" name="Rectangle 8"/>
          <p:cNvSpPr>
            <a:spLocks noChangeArrowheads="1"/>
          </p:cNvSpPr>
          <p:nvPr/>
        </p:nvSpPr>
        <p:spPr bwMode="auto">
          <a:xfrm>
            <a:off x="5810250" y="2592388"/>
            <a:ext cx="4389438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00"/>
                </a:solidFill>
                <a:latin typeface="楷体_GB2312" pitchFamily="49" charset="-122"/>
              </a:rPr>
              <a:t>向量组与矩阵的对应</a:t>
            </a:r>
            <a:endParaRPr lang="zh-CN" altLang="en-US" sz="2400" b="1" smtClean="0">
              <a:solidFill>
                <a:srgbClr val="000000"/>
              </a:solidFill>
              <a:latin typeface="楷体_GB2312" pitchFamily="49" charset="-122"/>
            </a:endParaRPr>
          </a:p>
        </p:txBody>
      </p:sp>
      <p:sp>
        <p:nvSpPr>
          <p:cNvPr id="172041" name="Rectangle 9"/>
          <p:cNvSpPr>
            <a:spLocks noChangeArrowheads="1"/>
          </p:cNvSpPr>
          <p:nvPr/>
        </p:nvSpPr>
        <p:spPr bwMode="auto">
          <a:xfrm>
            <a:off x="1911350" y="3617913"/>
            <a:ext cx="360045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/>
          <a:p>
            <a:pPr marL="342900" indent="-342900" algn="ctr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00"/>
                </a:solidFill>
                <a:latin typeface="楷体_GB2312" pitchFamily="49" charset="-122"/>
              </a:rPr>
              <a:t>向量组的线性组合</a:t>
            </a:r>
            <a:endParaRPr lang="zh-CN" altLang="en-US" sz="2400" b="1" smtClean="0">
              <a:solidFill>
                <a:srgbClr val="000000"/>
              </a:solidFill>
              <a:latin typeface="楷体_GB2312" pitchFamily="49" charset="-122"/>
            </a:endParaRPr>
          </a:p>
        </p:txBody>
      </p:sp>
      <p:sp>
        <p:nvSpPr>
          <p:cNvPr id="172042" name="Line 10"/>
          <p:cNvSpPr>
            <a:spLocks noChangeShapeType="1"/>
          </p:cNvSpPr>
          <p:nvPr/>
        </p:nvSpPr>
        <p:spPr bwMode="auto">
          <a:xfrm>
            <a:off x="3717925" y="4184650"/>
            <a:ext cx="0" cy="503238"/>
          </a:xfrm>
          <a:prstGeom prst="line">
            <a:avLst/>
          </a:prstGeom>
          <a:noFill/>
          <a:ln w="57150">
            <a:solidFill>
              <a:srgbClr val="0000FF"/>
            </a:solidFill>
            <a:round/>
            <a:tailEnd type="arrow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72043" name="Rectangle 11"/>
          <p:cNvSpPr>
            <a:spLocks noChangeArrowheads="1"/>
          </p:cNvSpPr>
          <p:nvPr/>
        </p:nvSpPr>
        <p:spPr bwMode="auto">
          <a:xfrm>
            <a:off x="1905000" y="4643438"/>
            <a:ext cx="360045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/>
          <a:p>
            <a:pPr marL="342900" indent="-342900" algn="ctr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00"/>
                </a:solidFill>
                <a:latin typeface="楷体_GB2312" pitchFamily="49" charset="-122"/>
              </a:rPr>
              <a:t>向量组的线性表示</a:t>
            </a:r>
            <a:endParaRPr lang="zh-CN" altLang="en-US" sz="2400" b="1" smtClean="0">
              <a:solidFill>
                <a:srgbClr val="000000"/>
              </a:solidFill>
              <a:latin typeface="楷体_GB2312" pitchFamily="49" charset="-122"/>
            </a:endParaRPr>
          </a:p>
        </p:txBody>
      </p:sp>
      <p:sp>
        <p:nvSpPr>
          <p:cNvPr id="172044" name="Line 12"/>
          <p:cNvSpPr>
            <a:spLocks noChangeShapeType="1"/>
          </p:cNvSpPr>
          <p:nvPr/>
        </p:nvSpPr>
        <p:spPr bwMode="auto">
          <a:xfrm>
            <a:off x="3711575" y="5208588"/>
            <a:ext cx="0" cy="503237"/>
          </a:xfrm>
          <a:prstGeom prst="line">
            <a:avLst/>
          </a:prstGeom>
          <a:noFill/>
          <a:ln w="57150">
            <a:solidFill>
              <a:srgbClr val="0000FF"/>
            </a:solidFill>
            <a:round/>
            <a:tailEnd type="arrow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72045" name="Rectangle 13"/>
          <p:cNvSpPr>
            <a:spLocks noChangeArrowheads="1"/>
          </p:cNvSpPr>
          <p:nvPr/>
        </p:nvSpPr>
        <p:spPr bwMode="auto">
          <a:xfrm>
            <a:off x="1919288" y="5667375"/>
            <a:ext cx="360045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 anchorCtr="1"/>
          <a:lstStyle/>
          <a:p>
            <a:pPr marL="342900" indent="-342900" algn="ctr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00"/>
                </a:solidFill>
                <a:latin typeface="楷体_GB2312" pitchFamily="49" charset="-122"/>
              </a:rPr>
              <a:t>向量组的等价</a:t>
            </a:r>
            <a:endParaRPr lang="zh-CN" altLang="en-US" sz="2400" b="1" smtClean="0">
              <a:solidFill>
                <a:srgbClr val="000000"/>
              </a:solidFill>
              <a:latin typeface="楷体_GB2312" pitchFamily="49" charset="-122"/>
            </a:endParaRPr>
          </a:p>
        </p:txBody>
      </p:sp>
      <p:sp>
        <p:nvSpPr>
          <p:cNvPr id="172046" name="Line 14"/>
          <p:cNvSpPr>
            <a:spLocks noChangeShapeType="1"/>
          </p:cNvSpPr>
          <p:nvPr/>
        </p:nvSpPr>
        <p:spPr bwMode="auto">
          <a:xfrm flipV="1">
            <a:off x="5086350" y="4916488"/>
            <a:ext cx="723900" cy="1587"/>
          </a:xfrm>
          <a:prstGeom prst="line">
            <a:avLst/>
          </a:prstGeom>
          <a:noFill/>
          <a:ln w="57150">
            <a:solidFill>
              <a:srgbClr val="FF3300"/>
            </a:solidFill>
            <a:round/>
            <a:tailEnd type="arrow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72047" name="Rectangle 15"/>
          <p:cNvSpPr>
            <a:spLocks noChangeArrowheads="1"/>
          </p:cNvSpPr>
          <p:nvPr/>
        </p:nvSpPr>
        <p:spPr bwMode="auto">
          <a:xfrm>
            <a:off x="5810250" y="4613275"/>
            <a:ext cx="4389438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楷体_GB2312" pitchFamily="49" charset="-122"/>
              </a:rPr>
              <a:t>与</a:t>
            </a:r>
            <a:r>
              <a:rPr lang="en-US" altLang="zh-CN" sz="2400" b="1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Ax</a:t>
            </a:r>
            <a:r>
              <a:rPr lang="en-US" altLang="zh-CN" sz="2400" b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400" b="1" i="1" dirty="0" smtClean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en-US" sz="2400" b="1" dirty="0" smtClean="0">
                <a:solidFill>
                  <a:srgbClr val="000000"/>
                </a:solidFill>
                <a:latin typeface="楷体_GB2312" pitchFamily="49" charset="-122"/>
              </a:rPr>
              <a:t>有无解的关系</a:t>
            </a:r>
            <a:endParaRPr lang="en-US" altLang="zh-CN" sz="2400" b="1" dirty="0" smtClean="0">
              <a:solidFill>
                <a:srgbClr val="000000"/>
              </a:solidFill>
              <a:latin typeface="楷体_GB2312" pitchFamily="49" charset="-122"/>
            </a:endParaRP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solidFill>
                  <a:srgbClr val="000000"/>
                </a:solidFill>
                <a:latin typeface="楷体_GB2312" pitchFamily="49" charset="-122"/>
              </a:rPr>
              <a:t>判定定理及必要条件</a:t>
            </a:r>
            <a:endParaRPr lang="zh-CN" altLang="en-US" sz="2400" b="1" dirty="0" smtClean="0">
              <a:solidFill>
                <a:srgbClr val="000000"/>
              </a:solidFill>
              <a:latin typeface="楷体_GB2312" pitchFamily="49" charset="-122"/>
            </a:endParaRPr>
          </a:p>
        </p:txBody>
      </p:sp>
      <p:sp>
        <p:nvSpPr>
          <p:cNvPr id="172048" name="Line 16"/>
          <p:cNvSpPr>
            <a:spLocks noChangeShapeType="1"/>
          </p:cNvSpPr>
          <p:nvPr/>
        </p:nvSpPr>
        <p:spPr bwMode="auto">
          <a:xfrm flipV="1">
            <a:off x="5086350" y="5970588"/>
            <a:ext cx="723900" cy="1587"/>
          </a:xfrm>
          <a:prstGeom prst="line">
            <a:avLst/>
          </a:prstGeom>
          <a:noFill/>
          <a:ln w="57150">
            <a:solidFill>
              <a:srgbClr val="FF3300"/>
            </a:solidFill>
            <a:round/>
            <a:tailEnd type="arrow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b="1" smtClean="0">
              <a:solidFill>
                <a:srgbClr val="000000"/>
              </a:solidFill>
            </a:endParaRPr>
          </a:p>
        </p:txBody>
      </p:sp>
      <p:sp>
        <p:nvSpPr>
          <p:cNvPr id="172049" name="Rectangle 17"/>
          <p:cNvSpPr>
            <a:spLocks noChangeArrowheads="1"/>
          </p:cNvSpPr>
          <p:nvPr/>
        </p:nvSpPr>
        <p:spPr bwMode="auto">
          <a:xfrm>
            <a:off x="5810250" y="5667375"/>
            <a:ext cx="4389438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0007D"/>
              </a:buClr>
              <a:buSzPct val="75000"/>
              <a:buFont typeface="Wingdings" panose="05000000000000000000" pitchFamily="2" charset="2"/>
              <a:buNone/>
            </a:pPr>
            <a:r>
              <a:rPr lang="zh-CN" altLang="en-US" sz="2400" b="1" smtClean="0">
                <a:solidFill>
                  <a:srgbClr val="000000"/>
                </a:solidFill>
                <a:latin typeface="楷体_GB2312" pitchFamily="49" charset="-122"/>
              </a:rPr>
              <a:t>判定定理</a:t>
            </a:r>
            <a:endParaRPr lang="zh-CN" altLang="en-US" sz="2400" b="1" smtClean="0">
              <a:solidFill>
                <a:srgbClr val="000000"/>
              </a:solidFill>
              <a:latin typeface="楷体_GB2312" pitchFamily="49" charset="-122"/>
            </a:endParaRPr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72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2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72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2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72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72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720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720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72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72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72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72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72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72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7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2035" grpId="0"/>
      <p:bldP spid="172036" grpId="0" bldLvl="0" animBg="1"/>
      <p:bldP spid="172037" grpId="0"/>
      <p:bldP spid="172038" grpId="0" bldLvl="0" animBg="1"/>
      <p:bldP spid="172039" grpId="0" bldLvl="0" animBg="1"/>
      <p:bldP spid="172040" grpId="0"/>
      <p:bldP spid="172041" grpId="0"/>
      <p:bldP spid="172042" grpId="0" bldLvl="0" animBg="1"/>
      <p:bldP spid="172043" grpId="0"/>
      <p:bldP spid="172044" grpId="0" bldLvl="0" animBg="1"/>
      <p:bldP spid="172045" grpId="0"/>
      <p:bldP spid="172046" grpId="0" bldLvl="0" animBg="1"/>
      <p:bldP spid="172047" grpId="0"/>
      <p:bldP spid="172048" grpId="0" bldLvl="0" animBg="1"/>
      <p:bldP spid="17204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260159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2916001" cy="536575"/>
            <a:chOff x="6462443" y="604011"/>
            <a:chExt cx="2694238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2694237" cy="536575"/>
              <a:chOff x="6816659" y="604011"/>
              <a:chExt cx="2694237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2694237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2291681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向量组的等价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1105535"/>
            <a:ext cx="10104120" cy="16617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l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中的每个向量都能由向量组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则称向量组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4572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能相互表示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则称这两个向量组等价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3" name="PA-102231"/>
          <p:cNvSpPr/>
          <p:nvPr>
            <p:custDataLst>
              <p:tags r:id="rId3"/>
            </p:custDataLst>
          </p:nvPr>
        </p:nvSpPr>
        <p:spPr>
          <a:xfrm>
            <a:off x="506730" y="310451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356870" y="3757930"/>
            <a:ext cx="11519535" cy="200406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06730" y="3495675"/>
            <a:ext cx="5165091" cy="536575"/>
            <a:chOff x="6462443" y="604011"/>
            <a:chExt cx="4772282" cy="536575"/>
          </a:xfrm>
        </p:grpSpPr>
        <p:grpSp>
          <p:nvGrpSpPr>
            <p:cNvPr id="11" name="组合 10"/>
            <p:cNvGrpSpPr/>
            <p:nvPr/>
          </p:nvGrpSpPr>
          <p:grpSpPr>
            <a:xfrm>
              <a:off x="6462444" y="604011"/>
              <a:ext cx="4772281" cy="536575"/>
              <a:chOff x="6816659" y="604011"/>
              <a:chExt cx="4772281" cy="536575"/>
            </a:xfrm>
          </p:grpSpPr>
          <p:sp>
            <p:nvSpPr>
              <p:cNvPr id="12" name="矩形 11"/>
              <p:cNvSpPr/>
              <p:nvPr/>
            </p:nvSpPr>
            <p:spPr>
              <a:xfrm>
                <a:off x="6816659" y="604011"/>
                <a:ext cx="4767001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4382707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矩阵等价与向量组等价的关系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4" name="PA-102231"/>
            <p:cNvSpPr/>
            <p:nvPr>
              <p:custDataLst>
                <p:tags r:id="rId4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8" name="Text Box 158"/>
          <p:cNvSpPr txBox="1"/>
          <p:nvPr/>
        </p:nvSpPr>
        <p:spPr>
          <a:xfrm>
            <a:off x="1041400" y="4207510"/>
            <a:ext cx="8204200" cy="1041247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行等价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则这两个矩阵的行向量组等价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若矩阵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列等价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则这两个矩阵的列向量组等价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0" name="PA-102231"/>
          <p:cNvSpPr/>
          <p:nvPr>
            <p:custDataLst>
              <p:tags r:id="rId5"/>
            </p:custDataLst>
          </p:nvPr>
        </p:nvSpPr>
        <p:spPr>
          <a:xfrm>
            <a:off x="524510" y="565975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9" grpId="1" animBg="1"/>
      <p:bldP spid="18" grpId="1"/>
      <p:bldP spid="20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1977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2916001" cy="536575"/>
            <a:chOff x="6462443" y="604011"/>
            <a:chExt cx="2694238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2694237" cy="536575"/>
              <a:chOff x="6816659" y="604011"/>
              <a:chExt cx="2694237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2694237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2291681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向量组的等价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829310"/>
            <a:ext cx="10104120" cy="16617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l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中的每个向量都能由向量组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则称向量组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4572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能相互表示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则称这两个向量组等价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8" name="Text Box 158"/>
          <p:cNvSpPr txBox="1"/>
          <p:nvPr/>
        </p:nvSpPr>
        <p:spPr>
          <a:xfrm>
            <a:off x="1041400" y="2865755"/>
            <a:ext cx="10094595" cy="1041247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l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线性表示的充分必要条件是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7" name="Rectangle 31"/>
          <p:cNvSpPr>
            <a:spLocks noChangeArrowheads="1"/>
          </p:cNvSpPr>
          <p:nvPr/>
        </p:nvSpPr>
        <p:spPr bwMode="auto">
          <a:xfrm>
            <a:off x="1019175" y="4031615"/>
            <a:ext cx="1148715" cy="44259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v"/>
            </a:pPr>
            <a:r>
              <a:rPr kumimoji="0"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推论</a:t>
            </a:r>
            <a:endParaRPr kumimoji="0" lang="zh-CN" altLang="en-US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9" name="Text Box 158"/>
          <p:cNvSpPr txBox="1"/>
          <p:nvPr/>
        </p:nvSpPr>
        <p:spPr>
          <a:xfrm>
            <a:off x="1022985" y="4288155"/>
            <a:ext cx="10106660" cy="104047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l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等价的充分必要条件是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3" name="PA-102231"/>
          <p:cNvSpPr/>
          <p:nvPr>
            <p:custDataLst>
              <p:tags r:id="rId3"/>
            </p:custDataLst>
          </p:nvPr>
        </p:nvSpPr>
        <p:spPr>
          <a:xfrm>
            <a:off x="1041400" y="5493385"/>
            <a:ext cx="10086975" cy="808355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593215" y="5648960"/>
            <a:ext cx="1052830" cy="516255"/>
            <a:chOff x="485926" y="4500767"/>
            <a:chExt cx="1030851" cy="454822"/>
          </a:xfrm>
        </p:grpSpPr>
        <p:sp>
          <p:nvSpPr>
            <p:cNvPr id="25" name="PA-102231"/>
            <p:cNvSpPr/>
            <p:nvPr>
              <p:custDataLst>
                <p:tags r:id="rId4"/>
              </p:custDataLst>
            </p:nvPr>
          </p:nvSpPr>
          <p:spPr>
            <a:xfrm>
              <a:off x="485926" y="4500767"/>
              <a:ext cx="1030851" cy="454822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24" name="Rectangle 167"/>
            <p:cNvSpPr>
              <a:spLocks noChangeArrowheads="1"/>
            </p:cNvSpPr>
            <p:nvPr/>
          </p:nvSpPr>
          <p:spPr bwMode="auto">
            <a:xfrm>
              <a:off x="817937" y="4565662"/>
              <a:ext cx="366829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注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6644" name="Text Box 20"/>
          <p:cNvSpPr txBox="1"/>
          <p:nvPr/>
        </p:nvSpPr>
        <p:spPr>
          <a:xfrm>
            <a:off x="2738755" y="5572760"/>
            <a:ext cx="8637270" cy="48648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457200" fontAlgn="auto">
              <a:lnSpc>
                <a:spcPct val="150000"/>
              </a:lnSpc>
            </a:pP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l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2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endParaRPr lang="en-US" altLang="zh-CN" sz="22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88950" y="2477135"/>
            <a:ext cx="1674496" cy="536575"/>
            <a:chOff x="6462443" y="604011"/>
            <a:chExt cx="1547150" cy="536575"/>
          </a:xfrm>
        </p:grpSpPr>
        <p:grpSp>
          <p:nvGrpSpPr>
            <p:cNvPr id="8" name="组合 7"/>
            <p:cNvGrpSpPr/>
            <p:nvPr/>
          </p:nvGrpSpPr>
          <p:grpSpPr>
            <a:xfrm>
              <a:off x="6462444" y="604011"/>
              <a:ext cx="1547149" cy="536575"/>
              <a:chOff x="6816659" y="604011"/>
              <a:chExt cx="1547149" cy="536575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6816659" y="604011"/>
                <a:ext cx="1496799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15757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kumimoji="0" lang="zh-CN" altLang="en-US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定理</a:t>
                </a:r>
                <a:r>
                  <a:rPr kumimoji="0" lang="en-US" altLang="zh-CN" sz="2400" b="1" dirty="0">
                    <a:solidFill>
                      <a:srgbClr val="A556E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2</a:t>
                </a:r>
                <a:endParaRPr kumimoji="0" lang="en-US" altLang="zh-CN" sz="2400" b="1" dirty="0">
                  <a:solidFill>
                    <a:srgbClr val="A556E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1" name="PA-102231"/>
            <p:cNvSpPr/>
            <p:nvPr>
              <p:custDataLst>
                <p:tags r:id="rId5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6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18" grpId="0"/>
      <p:bldP spid="18" grpId="1"/>
      <p:bldP spid="7" grpId="0" bldLvl="0" animBg="1"/>
      <p:bldP spid="7" grpId="1" animBg="1"/>
      <p:bldP spid="19" grpId="0"/>
      <p:bldP spid="19" grpId="1"/>
      <p:bldP spid="23" grpId="0" bldLvl="0" animBg="1"/>
      <p:bldP spid="23" grpId="1" animBg="1"/>
      <p:bldP spid="26644" grpId="0"/>
      <p:bldP spid="26644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 descr="例题_01"/>
          <p:cNvPicPr>
            <a:picLocks noChangeAspect="1"/>
          </p:cNvPicPr>
          <p:nvPr/>
        </p:nvPicPr>
        <p:blipFill>
          <a:blip r:embed="rId1"/>
          <a:srcRect l="8781" t="26685" r="79068" b="60806"/>
          <a:stretch>
            <a:fillRect/>
          </a:stretch>
        </p:blipFill>
        <p:spPr>
          <a:xfrm>
            <a:off x="988695" y="642706"/>
            <a:ext cx="1481455" cy="857885"/>
          </a:xfrm>
          <a:prstGeom prst="rect">
            <a:avLst/>
          </a:prstGeom>
        </p:spPr>
      </p:pic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48144" name="Text Box 16"/>
          <p:cNvSpPr txBox="1"/>
          <p:nvPr/>
        </p:nvSpPr>
        <p:spPr>
          <a:xfrm>
            <a:off x="1846580" y="1829435"/>
            <a:ext cx="566420" cy="3384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证</a:t>
            </a:r>
            <a:endParaRPr lang="zh-CN" altLang="en-US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8145" name="Rectangle 17"/>
          <p:cNvSpPr/>
          <p:nvPr/>
        </p:nvSpPr>
        <p:spPr>
          <a:xfrm>
            <a:off x="2498725" y="1760538"/>
            <a:ext cx="3617595" cy="376578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记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endParaRPr kumimoji="1" lang="zh-CN" altLang="en-US" sz="22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</p:txBody>
      </p:sp>
      <p:sp>
        <p:nvSpPr>
          <p:cNvPr id="2" name="Text Box 5"/>
          <p:cNvSpPr txBox="1"/>
          <p:nvPr/>
        </p:nvSpPr>
        <p:spPr>
          <a:xfrm>
            <a:off x="2498725" y="586826"/>
            <a:ext cx="8644890" cy="84657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设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3)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1)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0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2)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(3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0)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证明向量组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与向量组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+mn-ea"/>
              </a:rPr>
              <a:t>等价</a:t>
            </a:r>
            <a:r>
              <a:rPr kumimoji="1" lang="zh-CN" altLang="en-US" sz="2200" dirty="0">
                <a:solidFill>
                  <a:srgbClr val="660066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8437" name="Text Box 5"/>
          <p:cNvSpPr txBox="1"/>
          <p:nvPr/>
        </p:nvSpPr>
        <p:spPr>
          <a:xfrm>
            <a:off x="5844540" y="1802130"/>
            <a:ext cx="3383915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将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化为行</a:t>
            </a:r>
            <a:r>
              <a:rPr kumimoji="1"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阶梯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形矩阵</a:t>
            </a:r>
            <a:endParaRPr kumimoji="1" lang="zh-CN" altLang="en-US" sz="22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华文中宋" panose="02010600040101010101" pitchFamily="2" charset="-122"/>
            </a:endParaRPr>
          </a:p>
        </p:txBody>
      </p:sp>
      <p:sp>
        <p:nvSpPr>
          <p:cNvPr id="18438" name="Text Box 6"/>
          <p:cNvSpPr txBox="1"/>
          <p:nvPr/>
        </p:nvSpPr>
        <p:spPr>
          <a:xfrm>
            <a:off x="2447924" y="4724400"/>
            <a:ext cx="9367087" cy="143827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又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于是知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</a:t>
            </a:r>
            <a:endParaRPr lang="zh-CN" altLang="en-US" sz="20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根据定理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2</a:t>
            </a:r>
            <a:r>
              <a:rPr lang="en-US" altLang="zh-CN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ymbol" panose="05050102010706020507" pitchFamily="18" charset="2"/>
              </a:rPr>
              <a:t>的推论 知</a:t>
            </a:r>
            <a:r>
              <a:rPr lang="en-US" altLang="zh-CN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向量组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与向量组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3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等价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</a:t>
            </a:r>
            <a:endParaRPr lang="zh-CN" altLang="en-US" sz="2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Symbol" panose="05050102010706020507" pitchFamily="18" charset="2"/>
            </a:endParaRPr>
          </a:p>
        </p:txBody>
      </p:sp>
      <p:sp>
        <p:nvSpPr>
          <p:cNvPr id="18440" name="Rectangle 8"/>
          <p:cNvSpPr/>
          <p:nvPr/>
        </p:nvSpPr>
        <p:spPr>
          <a:xfrm>
            <a:off x="2447925" y="3905250"/>
            <a:ext cx="3276538" cy="369332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 anchor="t" anchorCtr="0">
            <a:spAutoFit/>
          </a:bodyPr>
          <a:lstStyle/>
          <a:p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可见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  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8441" name="Rectangle 9"/>
          <p:cNvSpPr/>
          <p:nvPr/>
        </p:nvSpPr>
        <p:spPr>
          <a:xfrm>
            <a:off x="5981700" y="2446973"/>
            <a:ext cx="554355" cy="648000"/>
          </a:xfrm>
          <a:prstGeom prst="rect">
            <a:avLst/>
          </a:prstGeom>
          <a:noFill/>
          <a:ln w="38100" cap="flat" cmpd="dbl">
            <a:solidFill>
              <a:srgbClr val="CC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square" lIns="0" tIns="0" rIns="0" bIns="0" anchor="ctr" anchorCtr="0">
            <a:spAutoFit/>
          </a:bodyPr>
          <a:lstStyle/>
          <a:p>
            <a:endParaRPr lang="zh-CN" altLang="en-US" sz="20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</p:txBody>
      </p:sp>
      <p:sp>
        <p:nvSpPr>
          <p:cNvPr id="18442" name="Rectangle 10"/>
          <p:cNvSpPr/>
          <p:nvPr/>
        </p:nvSpPr>
        <p:spPr>
          <a:xfrm>
            <a:off x="7356475" y="4371340"/>
            <a:ext cx="1949450" cy="369332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故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≥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8443" name="Rectangle 11"/>
          <p:cNvSpPr/>
          <p:nvPr/>
        </p:nvSpPr>
        <p:spPr>
          <a:xfrm>
            <a:off x="2447925" y="4381500"/>
            <a:ext cx="4885055" cy="3689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容易看出矩阵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kumimoji="1" lang="zh-CN" altLang="en-US" sz="20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中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有不等于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0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华文中宋" panose="02010600040101010101" pitchFamily="2" charset="-122"/>
              </a:rPr>
              <a:t>的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阶子式</a:t>
            </a:r>
            <a:r>
              <a:rPr kumimoji="1" lang="zh-CN" altLang="en-US" sz="2200" dirty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ymbol" panose="05050102010706020507" pitchFamily="18" charset="2"/>
              </a:rPr>
              <a:t></a:t>
            </a:r>
            <a:endParaRPr kumimoji="1" lang="zh-CN" altLang="en-US" sz="220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Symbol" panose="05050102010706020507" pitchFamily="18" charset="2"/>
            </a:endParaRPr>
          </a:p>
        </p:txBody>
      </p:sp>
      <p:pic>
        <p:nvPicPr>
          <p:cNvPr id="18444" name="Picture 12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660066"/>
              </a:clrTo>
            </a:clrChange>
          </a:blip>
          <a:srcRect l="27170" r="52454"/>
          <a:stretch>
            <a:fillRect/>
          </a:stretch>
        </p:blipFill>
        <p:spPr>
          <a:xfrm>
            <a:off x="7096125" y="2238375"/>
            <a:ext cx="2286000" cy="1714500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5" name="组合 4"/>
          <p:cNvGrpSpPr/>
          <p:nvPr/>
        </p:nvGrpSpPr>
        <p:grpSpPr>
          <a:xfrm>
            <a:off x="4045267" y="2238375"/>
            <a:ext cx="3050857" cy="1714500"/>
            <a:chOff x="4045267" y="2238375"/>
            <a:chExt cx="3050857" cy="1714500"/>
          </a:xfrm>
        </p:grpSpPr>
        <p:pic>
          <p:nvPicPr>
            <p:cNvPr id="18439" name="Picture 7"/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660066"/>
                </a:clrTo>
              </a:clrChange>
            </a:blip>
            <a:srcRect l="9339" r="72830"/>
            <a:stretch>
              <a:fillRect/>
            </a:stretch>
          </p:blipFill>
          <p:spPr>
            <a:xfrm>
              <a:off x="5095875" y="2238375"/>
              <a:ext cx="2000249" cy="1714500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4045267" y="2908641"/>
              <a:ext cx="1190625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/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(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,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B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)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</a:t>
              </a:r>
              <a:endParaRPr lang="zh-CN" altLang="en-US" sz="2400" baseline="-25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8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8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84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84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84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84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84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84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44" grpId="0"/>
      <p:bldP spid="48144" grpId="1"/>
      <p:bldP spid="48145" grpId="0"/>
      <p:bldP spid="48145" grpId="1"/>
      <p:bldP spid="2" grpId="0"/>
      <p:bldP spid="2" grpId="1"/>
      <p:bldP spid="18437" grpId="0" build="p"/>
      <p:bldP spid="18438" grpId="0" uiExpand="1" build="p"/>
      <p:bldP spid="18440" grpId="0" build="p"/>
      <p:bldP spid="18441" grpId="0" bldLvl="0" animBg="1"/>
      <p:bldP spid="18442" grpId="0" build="p"/>
      <p:bldP spid="1844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11906" y="1787066"/>
            <a:ext cx="3571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1044827" y="-184150"/>
            <a:ext cx="309880" cy="3683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1044827" y="-184150"/>
            <a:ext cx="309880" cy="3683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631315" y="419100"/>
            <a:ext cx="851535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 smtClean="0">
                <a:solidFill>
                  <a:srgbClr val="0000FF"/>
                </a:solidFill>
              </a:rPr>
              <a:t>   </a:t>
            </a:r>
            <a:r>
              <a:rPr lang="zh-CN" altLang="zh-CN" sz="2600" b="1" dirty="0" smtClean="0">
                <a:solidFill>
                  <a:srgbClr val="0000FF"/>
                </a:solidFill>
              </a:rPr>
              <a:t>例</a:t>
            </a:r>
            <a:r>
              <a:rPr lang="en-US" altLang="zh-CN" sz="2600" b="1" smtClean="0">
                <a:solidFill>
                  <a:srgbClr val="0000FF"/>
                </a:solidFill>
              </a:rPr>
              <a:t>1  </a:t>
            </a:r>
            <a:r>
              <a:rPr lang="zh-CN" altLang="zh-CN" sz="2600" b="1" dirty="0" smtClean="0"/>
              <a:t>设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 smtClean="0"/>
              <a:t>：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 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(1,0,2)</a:t>
            </a:r>
            <a:r>
              <a:rPr lang="en-US" altLang="zh-CN" sz="2600" b="1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(1,1,3)</a:t>
            </a:r>
            <a:r>
              <a:rPr lang="en-US" altLang="zh-CN" sz="2600" b="1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600" b="1" dirty="0">
                <a:solidFill>
                  <a:srgbClr val="0000FF"/>
                </a:solidFill>
              </a:rPr>
              <a:t>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zh-CN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－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1,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＋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endParaRPr lang="zh-CN" altLang="en-US" sz="26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1847528" y="1844824"/>
            <a:ext cx="8432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2400" b="1" dirty="0"/>
              <a:t>解</a:t>
            </a:r>
            <a:r>
              <a:rPr lang="zh-CN" altLang="zh-CN" sz="2800" b="1" dirty="0"/>
              <a:t>：</a:t>
            </a:r>
            <a:endParaRPr lang="zh-CN" altLang="en-US" sz="28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2423592" y="1888376"/>
            <a:ext cx="237998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2600" b="1" dirty="0"/>
              <a:t>由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/>
              <a:t>与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2600" b="1" dirty="0"/>
              <a:t>等价 </a:t>
            </a:r>
            <a:r>
              <a:rPr lang="en-US" altLang="zh-CN" sz="2600" b="1" dirty="0" smtClean="0">
                <a:sym typeface="Symbol" panose="05050102010706020507"/>
              </a:rPr>
              <a:t></a:t>
            </a:r>
            <a:endParaRPr lang="zh-CN" alt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913561" y="3235643"/>
            <a:ext cx="309634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4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400" b="1" i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2</a:t>
            </a:r>
            <a:r>
              <a:rPr lang="en-US" altLang="zh-CN" sz="2400" b="1" i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4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3</a:t>
            </a:r>
            <a:r>
              <a:rPr lang="en-US" altLang="zh-CN" sz="2400" b="1" i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4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4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4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4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400" b="1" i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4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4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8" name="对象 17"/>
          <p:cNvGraphicFramePr>
            <a:graphicFrameLocks noChangeAspect="1"/>
          </p:cNvGraphicFramePr>
          <p:nvPr/>
        </p:nvGraphicFramePr>
        <p:xfrm>
          <a:off x="5053013" y="2899916"/>
          <a:ext cx="3925887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1" name="Equation" r:id="rId1" imgW="119786400" imgH="34747200" progId="Equation.DSMT4">
                  <p:embed/>
                </p:oleObj>
              </mc:Choice>
              <mc:Fallback>
                <p:oleObj name="Equation" r:id="rId1" imgW="119786400" imgH="34747200" progId="Equation.DSMT4">
                  <p:embed/>
                  <p:pic>
                    <p:nvPicPr>
                      <p:cNvPr id="0" name="图片 15360" descr="image53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53013" y="2899916"/>
                        <a:ext cx="3925887" cy="1130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847529" y="4182179"/>
            <a:ext cx="2088231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>
                <a:solidFill>
                  <a:srgbClr val="0000CC"/>
                </a:solidFill>
              </a:rPr>
              <a:t>当</a:t>
            </a:r>
            <a:r>
              <a:rPr lang="en-US" altLang="zh-CN" sz="2600" b="1" i="1" dirty="0">
                <a:solidFill>
                  <a:srgbClr val="0000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dirty="0">
                <a:solidFill>
                  <a:srgbClr val="0000CC"/>
                </a:solidFill>
              </a:rPr>
              <a:t> </a:t>
            </a:r>
            <a:r>
              <a:rPr lang="en-US" altLang="zh-CN" sz="2600" b="1" dirty="0">
                <a:solidFill>
                  <a:srgbClr val="0000CC"/>
                </a:solidFill>
                <a:sym typeface="Symbol" panose="05050102010706020507"/>
              </a:rPr>
              <a:t></a:t>
            </a:r>
            <a:r>
              <a:rPr lang="en-US" altLang="zh-CN" sz="2600" b="1" dirty="0">
                <a:solidFill>
                  <a:srgbClr val="0000CC"/>
                </a:solidFill>
              </a:rPr>
              <a:t> -</a:t>
            </a:r>
            <a:r>
              <a:rPr lang="en-US" altLang="zh-CN" sz="2600" b="1" dirty="0" smtClean="0">
                <a:solidFill>
                  <a:srgbClr val="0000CC"/>
                </a:solidFill>
              </a:rPr>
              <a:t>1</a:t>
            </a:r>
            <a:r>
              <a:rPr lang="zh-CN" altLang="zh-CN" sz="2600" b="1" dirty="0">
                <a:solidFill>
                  <a:srgbClr val="0000CC"/>
                </a:solidFill>
              </a:rPr>
              <a:t>时</a:t>
            </a:r>
            <a:r>
              <a:rPr lang="zh-CN" altLang="zh-CN" sz="2600" b="1" dirty="0"/>
              <a:t>，</a:t>
            </a:r>
            <a:endParaRPr lang="zh-CN" altLang="en-US" sz="26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3431705" y="4110171"/>
            <a:ext cx="3890108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|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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|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|=</a:t>
            </a:r>
            <a:endParaRPr lang="zh-CN" altLang="en-US" sz="26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1847528" y="5046275"/>
            <a:ext cx="2232248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>
                <a:solidFill>
                  <a:srgbClr val="0000CC"/>
                </a:solidFill>
              </a:rPr>
              <a:t>当</a:t>
            </a:r>
            <a:r>
              <a:rPr lang="en-US" altLang="zh-CN" sz="2600" b="1" i="1" dirty="0">
                <a:solidFill>
                  <a:srgbClr val="0000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600" b="1" dirty="0">
                <a:solidFill>
                  <a:srgbClr val="0000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-</a:t>
            </a:r>
            <a:r>
              <a:rPr lang="en-US" altLang="zh-CN" sz="2600" b="1" dirty="0" smtClean="0">
                <a:solidFill>
                  <a:srgbClr val="0000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zh-CN" altLang="zh-CN" sz="2600" b="1" dirty="0">
                <a:solidFill>
                  <a:srgbClr val="0000CC"/>
                </a:solidFill>
              </a:rPr>
              <a:t>时</a:t>
            </a:r>
            <a:r>
              <a:rPr lang="zh-CN" altLang="zh-CN" sz="2600" b="1" dirty="0"/>
              <a:t>，</a:t>
            </a:r>
            <a:endParaRPr lang="zh-CN" altLang="en-US" sz="26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3575720" y="5024789"/>
            <a:ext cx="4905375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)=2, 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=3, </a:t>
            </a:r>
            <a:endParaRPr lang="zh-CN" alt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26594" y="5478323"/>
            <a:ext cx="714972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>
                <a:latin typeface="+mn-ea"/>
              </a:rPr>
              <a:t>故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2600" b="1" dirty="0">
                <a:latin typeface="+mn-ea"/>
              </a:rPr>
              <a:t>不能由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>
                <a:latin typeface="+mn-ea"/>
              </a:rPr>
              <a:t>线性表示，向量组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>
                <a:latin typeface="+mn-ea"/>
              </a:rPr>
              <a:t>与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2600" b="1" dirty="0">
                <a:latin typeface="+mn-ea"/>
              </a:rPr>
              <a:t>不等价。</a:t>
            </a:r>
            <a:endParaRPr lang="zh-CN" altLang="zh-CN" sz="2600" b="1" dirty="0">
              <a:latin typeface="+mn-ea"/>
            </a:endParaRPr>
          </a:p>
          <a:p>
            <a:endParaRPr lang="zh-CN" altLang="en-US" sz="2200" dirty="0"/>
          </a:p>
        </p:txBody>
      </p:sp>
      <p:cxnSp>
        <p:nvCxnSpPr>
          <p:cNvPr id="6" name="直接连接符 5"/>
          <p:cNvCxnSpPr/>
          <p:nvPr/>
        </p:nvCxnSpPr>
        <p:spPr>
          <a:xfrm>
            <a:off x="6816080" y="2919055"/>
            <a:ext cx="0" cy="1086009"/>
          </a:xfrm>
          <a:prstGeom prst="line">
            <a:avLst/>
          </a:prstGeom>
          <a:ln w="2222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5519936" y="2996952"/>
            <a:ext cx="839214" cy="943055"/>
          </a:xfrm>
          <a:prstGeom prst="line">
            <a:avLst/>
          </a:prstGeom>
          <a:ln w="2222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631504" y="862575"/>
            <a:ext cx="8100392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 smtClean="0"/>
              <a:t>和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2600" b="1" dirty="0"/>
              <a:t>：</a:t>
            </a:r>
            <a:r>
              <a:rPr lang="en-US" altLang="zh-CN" sz="2600" b="1" i="1" dirty="0"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</a:t>
            </a:r>
            <a:r>
              <a:rPr lang="en-US" altLang="zh-CN" sz="2600" b="1" dirty="0"/>
              <a:t>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1,2,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＋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dirty="0"/>
              <a:t>,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2,1,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＋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(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2,1,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＋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sz="2600" b="1" dirty="0"/>
          </a:p>
        </p:txBody>
      </p:sp>
      <p:sp>
        <p:nvSpPr>
          <p:cNvPr id="27" name="TextBox 26"/>
          <p:cNvSpPr txBox="1"/>
          <p:nvPr/>
        </p:nvSpPr>
        <p:spPr>
          <a:xfrm>
            <a:off x="1631503" y="1294623"/>
            <a:ext cx="7848873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/>
              <a:t>试问</a:t>
            </a:r>
            <a:r>
              <a:rPr lang="zh-CN" altLang="zh-CN" sz="2600" b="1" dirty="0"/>
              <a:t>当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/>
              <a:t>取何值时，向量组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 smtClean="0"/>
              <a:t>与</a:t>
            </a:r>
            <a:r>
              <a:rPr lang="zh-CN" altLang="zh-CN" sz="2600" b="1" dirty="0"/>
              <a:t>向量组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zh-CN" altLang="zh-CN" sz="2600" b="1" dirty="0"/>
              <a:t>等价</a:t>
            </a:r>
            <a:r>
              <a:rPr lang="zh-CN" altLang="zh-CN" sz="2600" b="1" dirty="0" smtClean="0"/>
              <a:t>？</a:t>
            </a:r>
            <a:endParaRPr lang="zh-CN" altLang="en-US" sz="26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4745188" y="1888376"/>
            <a:ext cx="451916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altLang="zh-CN" sz="2600" b="1" i="1" dirty="0"/>
              <a:t>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</a:t>
            </a:r>
            <a:r>
              <a:rPr lang="en-US" altLang="zh-CN" sz="2600" b="1" dirty="0"/>
              <a:t>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endParaRPr lang="en-US" altLang="zh-CN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847528" y="4602614"/>
            <a:ext cx="6855291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>
                <a:latin typeface="+mn-ea"/>
              </a:rPr>
              <a:t>故</a:t>
            </a:r>
            <a:r>
              <a:rPr lang="zh-CN" altLang="zh-CN" sz="2600" b="1" dirty="0" smtClean="0">
                <a:latin typeface="+mn-ea"/>
              </a:rPr>
              <a:t>向量</a:t>
            </a:r>
            <a:r>
              <a:rPr lang="zh-CN" altLang="zh-CN" sz="2600" b="1" dirty="0">
                <a:latin typeface="+mn-ea"/>
              </a:rPr>
              <a:t>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>
                <a:latin typeface="+mn-ea"/>
              </a:rPr>
              <a:t>与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zh-CN" altLang="zh-CN" sz="2600" b="1" dirty="0" smtClean="0">
                <a:latin typeface="+mn-ea"/>
              </a:rPr>
              <a:t>等价</a:t>
            </a:r>
            <a:r>
              <a:rPr lang="zh-CN" altLang="en-US" sz="2600" b="1" dirty="0" smtClean="0">
                <a:latin typeface="+mn-ea"/>
              </a:rPr>
              <a:t>；</a:t>
            </a:r>
            <a:endParaRPr lang="zh-CN" altLang="en-US" sz="2600" b="1" dirty="0"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673180" y="2360493"/>
            <a:ext cx="451916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/>
              <a:t>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CN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104112" y="4110170"/>
            <a:ext cx="37818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endParaRPr lang="zh-CN" altLang="en-US" sz="2600" b="1" dirty="0"/>
          </a:p>
        </p:txBody>
      </p:sp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  <p:bldP spid="15" grpId="0"/>
      <p:bldP spid="16" grpId="0"/>
      <p:bldP spid="17" grpId="0"/>
      <p:bldP spid="19" grpId="0"/>
      <p:bldP spid="20" grpId="0"/>
      <p:bldP spid="21" grpId="0"/>
      <p:bldP spid="22" grpId="0"/>
      <p:bldP spid="23" grpId="0"/>
      <p:bldP spid="26" grpId="0"/>
      <p:bldP spid="27" grpId="0"/>
      <p:bldP spid="9" grpId="0"/>
      <p:bldP spid="10" grpId="0"/>
      <p:bldP spid="29" grpId="0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图文框 23"/>
          <p:cNvSpPr/>
          <p:nvPr/>
        </p:nvSpPr>
        <p:spPr>
          <a:xfrm>
            <a:off x="0" y="0"/>
            <a:ext cx="12192000" cy="6884192"/>
          </a:xfrm>
          <a:prstGeom prst="frame">
            <a:avLst>
              <a:gd name="adj1" fmla="val 50000"/>
            </a:avLst>
          </a:prstGeom>
          <a:gradFill flip="none" rotWithShape="1">
            <a:gsLst>
              <a:gs pos="74000">
                <a:srgbClr val="9975BE">
                  <a:alpha val="24000"/>
                </a:srgbClr>
              </a:gs>
              <a:gs pos="38000">
                <a:srgbClr val="786DCE">
                  <a:alpha val="0"/>
                </a:srgbClr>
              </a:gs>
              <a:gs pos="100000">
                <a:srgbClr val="FF8D8D">
                  <a:alpha val="0"/>
                </a:srgb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-1" y="569167"/>
            <a:ext cx="6996701" cy="5718449"/>
            <a:chOff x="-1" y="569167"/>
            <a:chExt cx="6996701" cy="5718449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5303" r="7303" b="29466"/>
            <a:stretch>
              <a:fillRect/>
            </a:stretch>
          </p:blipFill>
          <p:spPr>
            <a:xfrm flipH="1">
              <a:off x="-1" y="569167"/>
              <a:ext cx="6996701" cy="5718449"/>
            </a:xfrm>
            <a:prstGeom prst="rect">
              <a:avLst/>
            </a:prstGeom>
          </p:spPr>
        </p:pic>
        <p:sp>
          <p:nvSpPr>
            <p:cNvPr id="4" name="PA-102231"/>
            <p:cNvSpPr/>
            <p:nvPr>
              <p:custDataLst>
                <p:tags r:id="rId2"/>
              </p:custDataLst>
            </p:nvPr>
          </p:nvSpPr>
          <p:spPr>
            <a:xfrm>
              <a:off x="0" y="576263"/>
              <a:ext cx="6996700" cy="5711353"/>
            </a:xfrm>
            <a:prstGeom prst="rect">
              <a:avLst/>
            </a:prstGeom>
            <a:blipFill dpi="0" rotWithShape="1">
              <a:blip r:embed="rId3">
                <a:alphaModFix amt="78000"/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cs typeface="+mn-ea"/>
                <a:sym typeface="+mn-lt"/>
              </a:endParaRPr>
            </a:p>
          </p:txBody>
        </p:sp>
      </p:grpSp>
      <p:sp>
        <p:nvSpPr>
          <p:cNvPr id="5" name="PA-102232"/>
          <p:cNvSpPr/>
          <p:nvPr>
            <p:custDataLst>
              <p:tags r:id="rId4"/>
            </p:custDataLst>
          </p:nvPr>
        </p:nvSpPr>
        <p:spPr>
          <a:xfrm>
            <a:off x="4079103" y="955887"/>
            <a:ext cx="7506557" cy="49783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93700" dist="88900" algn="ctr" rotWithShape="0">
              <a:schemeClr val="bg1">
                <a:lumMod val="7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rgbClr val="006BB6"/>
              </a:solidFill>
              <a:cs typeface="+mn-ea"/>
              <a:sym typeface="+mn-lt"/>
            </a:endParaRPr>
          </a:p>
        </p:txBody>
      </p:sp>
      <p:grpSp>
        <p:nvGrpSpPr>
          <p:cNvPr id="6" name="PA-102233"/>
          <p:cNvGrpSpPr/>
          <p:nvPr>
            <p:custDataLst>
              <p:tags r:id="rId5"/>
            </p:custDataLst>
          </p:nvPr>
        </p:nvGrpSpPr>
        <p:grpSpPr>
          <a:xfrm>
            <a:off x="1022132" y="2496655"/>
            <a:ext cx="2704894" cy="1747765"/>
            <a:chOff x="1269361" y="2436308"/>
            <a:chExt cx="2704894" cy="1747765"/>
          </a:xfrm>
        </p:grpSpPr>
        <p:grpSp>
          <p:nvGrpSpPr>
            <p:cNvPr id="7" name="组合 6"/>
            <p:cNvGrpSpPr/>
            <p:nvPr/>
          </p:nvGrpSpPr>
          <p:grpSpPr>
            <a:xfrm>
              <a:off x="1269361" y="2436308"/>
              <a:ext cx="2704894" cy="1508105"/>
              <a:chOff x="1808755" y="2314081"/>
              <a:chExt cx="2704894" cy="1508105"/>
            </a:xfrm>
          </p:grpSpPr>
          <p:sp>
            <p:nvSpPr>
              <p:cNvPr id="9" name="PA-文本框 7"/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1926902" y="2314081"/>
                <a:ext cx="211455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kumimoji="1" lang="zh-CN" altLang="en-US" sz="54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目  录</a:t>
                </a:r>
                <a:endParaRPr kumimoji="1" lang="zh-CN" altLang="en-US" sz="5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0" name="PA-文本框 8"/>
              <p:cNvSpPr txBox="1"/>
              <p:nvPr>
                <p:custDataLst>
                  <p:tags r:id="rId7"/>
                </p:custDataLst>
              </p:nvPr>
            </p:nvSpPr>
            <p:spPr>
              <a:xfrm>
                <a:off x="1808755" y="3237411"/>
                <a:ext cx="270489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GB" altLang="zh-CN" sz="3200" b="1" i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cs typeface="+mn-ea"/>
                    <a:sym typeface="+mn-lt"/>
                  </a:rPr>
                  <a:t>CONTENTS</a:t>
                </a:r>
                <a:endParaRPr kumimoji="1" lang="en-GB" altLang="zh-CN" sz="3200" b="1" i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endParaRPr>
              </a:p>
            </p:txBody>
          </p:sp>
        </p:grpSp>
        <p:sp>
          <p:nvSpPr>
            <p:cNvPr id="8" name="PA-矩形 6"/>
            <p:cNvSpPr/>
            <p:nvPr>
              <p:custDataLst>
                <p:tags r:id="rId8"/>
              </p:custDataLst>
            </p:nvPr>
          </p:nvSpPr>
          <p:spPr>
            <a:xfrm>
              <a:off x="1387509" y="4111603"/>
              <a:ext cx="2114550" cy="724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E79937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543958" y="1692071"/>
            <a:ext cx="449685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4.1   </a:t>
            </a:r>
            <a:r>
              <a:rPr lang="zh-CN" altLang="en-US" sz="2400" b="1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向量组及其线性组合</a:t>
            </a:r>
            <a:endParaRPr lang="zh-CN" altLang="en-US" sz="2400" b="1" dirty="0">
              <a:solidFill>
                <a:srgbClr val="8E72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H="1">
            <a:off x="5532360" y="4663871"/>
            <a:ext cx="486014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5532359" y="2474569"/>
            <a:ext cx="362712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4.2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向量组的线性相关性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543958" y="3257067"/>
            <a:ext cx="44435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4.3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向量组的秩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532359" y="4039565"/>
            <a:ext cx="4659952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4.4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向量空间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532359" y="4822064"/>
            <a:ext cx="5175738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8E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4.5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线性方程组的解的结构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H="1">
            <a:off x="5543959" y="3879753"/>
            <a:ext cx="4848549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H="1">
            <a:off x="5543959" y="3100168"/>
            <a:ext cx="4848549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5532360" y="2326084"/>
            <a:ext cx="4860148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dash"/>
            <a:headEnd type="diamond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4927600" y="1803400"/>
            <a:ext cx="12700" cy="3390900"/>
          </a:xfrm>
          <a:prstGeom prst="line">
            <a:avLst/>
          </a:prstGeom>
          <a:ln w="19050">
            <a:solidFill>
              <a:srgbClr val="8E72C3"/>
            </a:solidFill>
            <a:prstDash val="dash"/>
            <a:headEnd type="diamond" w="lg" len="med"/>
            <a:tailEnd type="diamond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  <p:bldP spid="13" grpId="0"/>
      <p:bldP spid="14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1044827" y="-184150"/>
            <a:ext cx="309880" cy="3683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1044827" y="-184150"/>
            <a:ext cx="309880" cy="3683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1703512" y="76892"/>
            <a:ext cx="8280918" cy="2491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0000CC"/>
                </a:solidFill>
              </a:rPr>
              <a:t>   </a:t>
            </a:r>
            <a:r>
              <a:rPr lang="zh-CN" altLang="zh-CN" sz="2400" b="1" dirty="0" smtClean="0">
                <a:solidFill>
                  <a:srgbClr val="0000CC"/>
                </a:solidFill>
              </a:rPr>
              <a:t>例</a:t>
            </a:r>
            <a:r>
              <a:rPr lang="en-US" altLang="zh-CN" sz="2600" b="1" dirty="0">
                <a:solidFill>
                  <a:srgbClr val="0000CC"/>
                </a:solidFill>
              </a:rPr>
              <a:t>2</a:t>
            </a:r>
            <a:r>
              <a:rPr lang="en-US" altLang="zh-CN" sz="2600" b="1" dirty="0" smtClean="0">
                <a:solidFill>
                  <a:srgbClr val="0000CC"/>
                </a:solidFill>
              </a:rPr>
              <a:t>  </a:t>
            </a:r>
            <a:r>
              <a:rPr lang="zh-CN" altLang="zh-CN" sz="2600" b="1" dirty="0"/>
              <a:t>确定常数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zh-CN" sz="2600" b="1" dirty="0"/>
              <a:t>，使向量组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(1, 1,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(1,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endParaRPr lang="en-US" altLang="zh-CN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1, 1)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sz="2600" b="1" dirty="0"/>
              <a:t>可由</a:t>
            </a:r>
            <a:r>
              <a:rPr lang="zh-CN" altLang="zh-CN" sz="2600" b="1" dirty="0" smtClean="0"/>
              <a:t>向量</a:t>
            </a:r>
            <a:r>
              <a:rPr lang="zh-CN" altLang="zh-CN" sz="2600" b="1" dirty="0"/>
              <a:t>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(1, 1,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(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－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4)</a:t>
            </a:r>
            <a:r>
              <a:rPr lang="en-US" altLang="zh-CN" sz="2600" b="1" i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en-US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endParaRPr lang="en-US" altLang="zh-CN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= (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－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sz="2600" b="1" i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zh-CN" altLang="zh-CN" sz="2600" b="1" dirty="0"/>
              <a:t>线性表示，但是向量组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2600" b="1" dirty="0" smtClean="0"/>
              <a:t>不能由</a:t>
            </a:r>
            <a:endParaRPr lang="en-US" altLang="zh-CN" sz="2600" b="1" dirty="0" smtClean="0"/>
          </a:p>
          <a:p>
            <a:pPr>
              <a:lnSpc>
                <a:spcPct val="150000"/>
              </a:lnSpc>
            </a:pP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2600" b="1" dirty="0"/>
              <a:t>线性表示</a:t>
            </a:r>
            <a:r>
              <a:rPr lang="zh-CN" altLang="zh-CN" sz="2600" b="1" dirty="0" smtClean="0"/>
              <a:t>。</a:t>
            </a:r>
            <a:endParaRPr lang="zh-CN" altLang="zh-CN" sz="26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1847528" y="3008565"/>
            <a:ext cx="7740352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sz="2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R 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1559496" y="3652321"/>
            <a:ext cx="8081392" cy="1408388"/>
            <a:chOff x="35496" y="3652321"/>
            <a:chExt cx="8081392" cy="1408388"/>
          </a:xfrm>
        </p:grpSpPr>
        <p:sp>
          <p:nvSpPr>
            <p:cNvPr id="21" name="TextBox 20"/>
            <p:cNvSpPr txBox="1"/>
            <p:nvPr/>
          </p:nvSpPr>
          <p:spPr>
            <a:xfrm>
              <a:off x="35496" y="4064210"/>
              <a:ext cx="3024336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/>
                </a:rPr>
                <a:t></a:t>
              </a:r>
              <a:r>
                <a:rPr lang="en-US" altLang="zh-CN" sz="2600" b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2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/>
                </a:rPr>
                <a:t></a:t>
              </a:r>
              <a:r>
                <a:rPr lang="en-US" altLang="zh-CN" sz="2600" b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sz="2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/>
                </a:rPr>
                <a:t></a:t>
              </a:r>
              <a:r>
                <a:rPr lang="en-US" altLang="zh-CN" sz="2600" b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r>
                <a:rPr lang="en-US" altLang="zh-CN" sz="2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/>
                </a:rPr>
                <a:t></a:t>
              </a:r>
              <a:r>
                <a:rPr lang="en-US" altLang="zh-CN" sz="2600" b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2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/>
                </a:rPr>
                <a:t></a:t>
              </a:r>
              <a:r>
                <a:rPr lang="en-US" altLang="zh-CN" sz="2600" b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sz="2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/>
                </a:rPr>
                <a:t></a:t>
              </a:r>
              <a:r>
                <a:rPr lang="en-US" altLang="zh-CN" sz="2600" b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r>
                <a:rPr lang="en-US" altLang="zh-CN" sz="2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  <a:endParaRPr lang="zh-CN" alt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22" name="对象 21"/>
            <p:cNvGraphicFramePr>
              <a:graphicFrameLocks noChangeAspect="1"/>
            </p:cNvGraphicFramePr>
            <p:nvPr/>
          </p:nvGraphicFramePr>
          <p:xfrm>
            <a:off x="3006725" y="3652321"/>
            <a:ext cx="5110163" cy="1397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85" name="Equation" r:id="rId1" imgW="160934400" imgH="34747200" progId="Equation.DSMT4">
                    <p:embed/>
                  </p:oleObj>
                </mc:Choice>
                <mc:Fallback>
                  <p:oleObj name="Equation" r:id="rId1" imgW="160934400" imgH="34747200" progId="Equation.DSMT4">
                    <p:embed/>
                    <p:pic>
                      <p:nvPicPr>
                        <p:cNvPr id="0" name="图片 16384" descr="image54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2"/>
                        <a:stretch>
                          <a:fillRect/>
                        </a:stretch>
                      </p:blipFill>
                      <p:spPr>
                        <a:xfrm>
                          <a:off x="3006725" y="3652321"/>
                          <a:ext cx="5110163" cy="13970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cxnSp>
          <p:nvCxnSpPr>
            <p:cNvPr id="6" name="直接连接符 5"/>
            <p:cNvCxnSpPr/>
            <p:nvPr/>
          </p:nvCxnSpPr>
          <p:spPr>
            <a:xfrm>
              <a:off x="6084168" y="3692557"/>
              <a:ext cx="0" cy="1224136"/>
            </a:xfrm>
            <a:prstGeom prst="line">
              <a:avLst/>
            </a:prstGeom>
            <a:ln w="22225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矩形 31"/>
            <p:cNvSpPr/>
            <p:nvPr/>
          </p:nvSpPr>
          <p:spPr>
            <a:xfrm>
              <a:off x="4319971" y="4532100"/>
              <a:ext cx="1764197" cy="528609"/>
            </a:xfrm>
            <a:prstGeom prst="rect">
              <a:avLst/>
            </a:prstGeom>
            <a:noFill/>
            <a:ln>
              <a:solidFill>
                <a:srgbClr val="0000CC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703512" y="2504509"/>
            <a:ext cx="7905518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 smtClean="0">
                <a:latin typeface="+mn-ea"/>
              </a:rPr>
              <a:t>解：</a:t>
            </a:r>
            <a:r>
              <a:rPr lang="zh-CN" altLang="zh-CN" sz="2600" b="1" dirty="0" smtClean="0">
                <a:latin typeface="+mn-ea"/>
              </a:rPr>
              <a:t>向量</a:t>
            </a:r>
            <a:r>
              <a:rPr lang="zh-CN" altLang="zh-CN" sz="2600" b="1" dirty="0">
                <a:latin typeface="+mn-ea"/>
              </a:rPr>
              <a:t>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zh-CN" sz="2600" b="1" dirty="0">
                <a:latin typeface="+mn-ea"/>
              </a:rPr>
              <a:t>可由向量组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zh-CN" altLang="zh-CN" sz="2600" b="1" dirty="0">
                <a:latin typeface="+mn-ea"/>
              </a:rPr>
              <a:t>线性</a:t>
            </a:r>
            <a:r>
              <a:rPr lang="zh-CN" altLang="zh-CN" sz="2600" b="1" dirty="0" smtClean="0">
                <a:latin typeface="+mn-ea"/>
              </a:rPr>
              <a:t>表示</a:t>
            </a:r>
            <a:r>
              <a:rPr lang="zh-CN" altLang="en-US" sz="2600" b="1" dirty="0" smtClean="0">
                <a:sym typeface="Symbol" panose="05050102010706020507"/>
              </a:rPr>
              <a:t>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sz="2600" b="1" dirty="0"/>
          </a:p>
        </p:txBody>
      </p:sp>
      <p:grpSp>
        <p:nvGrpSpPr>
          <p:cNvPr id="5" name="组合 9"/>
          <p:cNvGrpSpPr/>
          <p:nvPr/>
        </p:nvGrpSpPr>
        <p:grpSpPr>
          <a:xfrm>
            <a:off x="1790882" y="5312821"/>
            <a:ext cx="6120680" cy="491490"/>
            <a:chOff x="266882" y="5229200"/>
            <a:chExt cx="6120680" cy="491490"/>
          </a:xfrm>
        </p:grpSpPr>
        <p:sp>
          <p:nvSpPr>
            <p:cNvPr id="23" name="TextBox 22"/>
            <p:cNvSpPr txBox="1"/>
            <p:nvPr/>
          </p:nvSpPr>
          <p:spPr>
            <a:xfrm>
              <a:off x="266882" y="5229200"/>
              <a:ext cx="6120680" cy="4914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zh-CN" sz="2600" b="1" dirty="0">
                  <a:latin typeface="+mn-ea"/>
                </a:rPr>
                <a:t>由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</a:t>
              </a:r>
              <a:r>
                <a:rPr lang="en-US" altLang="zh-CN" sz="2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(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/>
                </a:rPr>
                <a:t></a:t>
              </a:r>
              <a:r>
                <a:rPr lang="en-US" altLang="zh-CN" sz="2600" b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/>
                </a:rPr>
                <a:t></a:t>
              </a:r>
              <a:r>
                <a:rPr lang="en-US" altLang="zh-CN" sz="2600" b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  <a:sym typeface="Symbol" panose="05050102010706020507"/>
                </a:rPr>
                <a:t></a:t>
              </a:r>
              <a:r>
                <a:rPr lang="en-US" altLang="zh-CN" sz="2600" b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  <a:r>
                <a:rPr lang="en-US" altLang="zh-CN" sz="2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 &lt;3</a:t>
              </a:r>
              <a:r>
                <a:rPr lang="zh-CN" altLang="zh-CN" sz="2600" b="1" dirty="0">
                  <a:latin typeface="+mn-ea"/>
                </a:rPr>
                <a:t>，得</a:t>
              </a:r>
              <a:r>
                <a:rPr lang="en-US" altLang="zh-CN" sz="2600" b="1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 </a:t>
              </a:r>
              <a:r>
                <a:rPr lang="en-US" altLang="zh-CN" sz="2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=</a:t>
              </a:r>
              <a:r>
                <a:rPr lang="en-US" altLang="zh-CN" sz="2600" b="1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2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  <a:r>
                <a:rPr lang="zh-CN" altLang="zh-CN" sz="2600" b="1" dirty="0" smtClean="0">
                  <a:latin typeface="+mn-ea"/>
                </a:rPr>
                <a:t>或</a:t>
              </a:r>
              <a:r>
                <a:rPr lang="en-US" altLang="zh-CN" sz="2600" b="1" i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9" name="对象 8"/>
            <p:cNvGraphicFramePr>
              <a:graphicFrameLocks noChangeAspect="1"/>
            </p:cNvGraphicFramePr>
            <p:nvPr/>
          </p:nvGraphicFramePr>
          <p:xfrm>
            <a:off x="4860032" y="5335721"/>
            <a:ext cx="6477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86" name="Equation" r:id="rId3" imgW="15544800" imgH="6705600" progId="Equation.DSMT4">
                    <p:embed/>
                  </p:oleObj>
                </mc:Choice>
                <mc:Fallback>
                  <p:oleObj name="Equation" r:id="rId3" imgW="15544800" imgH="6705600" progId="Equation.DSMT4">
                    <p:embed/>
                    <p:pic>
                      <p:nvPicPr>
                        <p:cNvPr id="0" name="图片 16385" descr="image55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4860032" y="5335721"/>
                          <a:ext cx="647700" cy="279400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图文框 1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20" grpId="0"/>
      <p:bldP spid="20" grpId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1044827" y="238760"/>
            <a:ext cx="309880" cy="3683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1044827" y="238760"/>
            <a:ext cx="309880" cy="3683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1524000" y="755566"/>
            <a:ext cx="2038350" cy="49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600" b="1" dirty="0" smtClean="0">
                <a:solidFill>
                  <a:srgbClr val="0000CC"/>
                </a:solidFill>
              </a:rPr>
              <a:t>  </a:t>
            </a:r>
            <a:r>
              <a:rPr lang="zh-CN" altLang="zh-CN" sz="2600" b="1" dirty="0" smtClean="0">
                <a:solidFill>
                  <a:srgbClr val="0000CC"/>
                </a:solidFill>
                <a:latin typeface="+mn-ea"/>
              </a:rPr>
              <a:t>当</a:t>
            </a:r>
            <a:r>
              <a:rPr lang="en-US" altLang="zh-CN" sz="2600" b="1" i="1" dirty="0">
                <a:solidFill>
                  <a:srgbClr val="0000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altLang="zh-CN" sz="2600" b="1" dirty="0">
                <a:solidFill>
                  <a:srgbClr val="0000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= 1</a:t>
            </a:r>
            <a:r>
              <a:rPr lang="zh-CN" altLang="zh-CN" sz="2600" b="1" dirty="0" smtClean="0">
                <a:solidFill>
                  <a:srgbClr val="0000CC"/>
                </a:solidFill>
                <a:latin typeface="+mn-ea"/>
              </a:rPr>
              <a:t>时</a:t>
            </a:r>
            <a:r>
              <a:rPr lang="zh-CN" altLang="en-US" sz="2600" b="1" dirty="0" smtClean="0">
                <a:solidFill>
                  <a:srgbClr val="0000CC"/>
                </a:solidFill>
              </a:rPr>
              <a:t>，</a:t>
            </a:r>
            <a:endParaRPr lang="zh-CN" altLang="zh-CN" sz="2600" b="1" dirty="0">
              <a:solidFill>
                <a:srgbClr val="0000CC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59696" y="539542"/>
            <a:ext cx="309634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/>
        </p:nvGraphicFramePr>
        <p:xfrm>
          <a:off x="2757488" y="1134110"/>
          <a:ext cx="3335337" cy="121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09" name="Equation" r:id="rId1" imgW="84734400" imgH="34747200" progId="Equation.DSMT4">
                  <p:embed/>
                </p:oleObj>
              </mc:Choice>
              <mc:Fallback>
                <p:oleObj name="Equation" r:id="rId1" imgW="84734400" imgH="34747200" progId="Equation.DSMT4">
                  <p:embed/>
                  <p:pic>
                    <p:nvPicPr>
                      <p:cNvPr id="0" name="图片 17408" descr="image56"/>
                      <p:cNvPicPr>
                        <a:picLocks noChangeAspect="1"/>
                      </p:cNvPicPr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757488" y="1134110"/>
                        <a:ext cx="3335337" cy="12192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1884039" y="2339742"/>
            <a:ext cx="7947223" cy="891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1=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&lt;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endParaRPr lang="en-US" altLang="zh-CN" sz="26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=</a:t>
            </a:r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=3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，满足要求</a:t>
            </a:r>
            <a:r>
              <a:rPr lang="zh-CN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zh-CN" altLang="zh-CN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991544" y="3211077"/>
            <a:ext cx="2376264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>
                <a:solidFill>
                  <a:srgbClr val="0000CC"/>
                </a:solidFill>
              </a:rPr>
              <a:t>当</a:t>
            </a:r>
            <a:r>
              <a:rPr lang="en-US" altLang="zh-CN" sz="2600" b="1" i="1" dirty="0">
                <a:solidFill>
                  <a:srgbClr val="0000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2600" b="1" i="1" dirty="0">
                <a:solidFill>
                  <a:srgbClr val="0000CC"/>
                </a:solidFill>
              </a:rPr>
              <a:t> </a:t>
            </a:r>
            <a:r>
              <a:rPr lang="en-US" altLang="zh-CN" sz="2600" b="1" dirty="0">
                <a:solidFill>
                  <a:srgbClr val="0000CC"/>
                </a:solidFill>
              </a:rPr>
              <a:t>= </a:t>
            </a:r>
            <a:r>
              <a:rPr lang="zh-CN" altLang="zh-CN" sz="2600" b="1" dirty="0">
                <a:solidFill>
                  <a:srgbClr val="0000CC"/>
                </a:solidFill>
              </a:rPr>
              <a:t>－</a:t>
            </a:r>
            <a:r>
              <a:rPr lang="en-US" altLang="zh-CN" sz="2600" b="1" dirty="0">
                <a:solidFill>
                  <a:srgbClr val="0000CC"/>
                </a:solidFill>
              </a:rPr>
              <a:t>2</a:t>
            </a:r>
            <a:r>
              <a:rPr lang="zh-CN" altLang="zh-CN" sz="2600" b="1" dirty="0" smtClean="0">
                <a:solidFill>
                  <a:srgbClr val="0000CC"/>
                </a:solidFill>
              </a:rPr>
              <a:t>时</a:t>
            </a:r>
            <a:r>
              <a:rPr lang="zh-CN" altLang="en-US" sz="2600" b="1" dirty="0" smtClean="0">
                <a:solidFill>
                  <a:srgbClr val="0000CC"/>
                </a:solidFill>
              </a:rPr>
              <a:t>，</a:t>
            </a:r>
            <a:endParaRPr lang="zh-CN" altLang="zh-CN" sz="2600" b="1" dirty="0">
              <a:solidFill>
                <a:srgbClr val="0000CC"/>
              </a:solidFill>
            </a:endParaRPr>
          </a:p>
          <a:p>
            <a:endParaRPr lang="zh-CN" altLang="en-US" dirty="0">
              <a:solidFill>
                <a:srgbClr val="0000CC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876328" y="3198689"/>
            <a:ext cx="2952328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圆角矩形标注 3"/>
          <p:cNvSpPr/>
          <p:nvPr/>
        </p:nvSpPr>
        <p:spPr>
          <a:xfrm>
            <a:off x="6806927" y="439838"/>
            <a:ext cx="3024336" cy="1447316"/>
          </a:xfrm>
          <a:prstGeom prst="wedgeRoundRectCallout">
            <a:avLst>
              <a:gd name="adj1" fmla="val -20833"/>
              <a:gd name="adj2" fmla="val 45473"/>
              <a:gd name="adj3" fmla="val 16667"/>
            </a:avLst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70"/>
          <p:cNvGrpSpPr/>
          <p:nvPr/>
        </p:nvGrpSpPr>
        <p:grpSpPr>
          <a:xfrm>
            <a:off x="6806927" y="461979"/>
            <a:ext cx="3012824" cy="1186040"/>
            <a:chOff x="5282927" y="39069"/>
            <a:chExt cx="3012824" cy="1186040"/>
          </a:xfrm>
        </p:grpSpPr>
        <p:sp>
          <p:nvSpPr>
            <p:cNvPr id="16" name="TextBox 15"/>
            <p:cNvSpPr txBox="1"/>
            <p:nvPr/>
          </p:nvSpPr>
          <p:spPr>
            <a:xfrm>
              <a:off x="5364088" y="39069"/>
              <a:ext cx="257227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/>
                <a:t>(</a:t>
              </a:r>
              <a:r>
                <a:rPr lang="en-US" altLang="zh-CN" b="1" i="1" dirty="0">
                  <a:sym typeface="Symbol" panose="05050102010706020507"/>
                </a:rPr>
                <a:t></a:t>
              </a:r>
              <a:r>
                <a:rPr lang="en-US" altLang="zh-CN" b="1" baseline="-25000" dirty="0"/>
                <a:t>1</a:t>
              </a:r>
              <a:r>
                <a:rPr lang="en-US" altLang="zh-CN" b="1" dirty="0"/>
                <a:t>, </a:t>
              </a:r>
              <a:r>
                <a:rPr lang="en-US" altLang="zh-CN" b="1" i="1" dirty="0">
                  <a:sym typeface="Symbol" panose="05050102010706020507"/>
                </a:rPr>
                <a:t></a:t>
              </a:r>
              <a:r>
                <a:rPr lang="en-US" altLang="zh-CN" b="1" baseline="-25000" dirty="0"/>
                <a:t>2</a:t>
              </a:r>
              <a:r>
                <a:rPr lang="en-US" altLang="zh-CN" b="1" dirty="0"/>
                <a:t>, </a:t>
              </a:r>
              <a:r>
                <a:rPr lang="en-US" altLang="zh-CN" b="1" i="1" dirty="0">
                  <a:sym typeface="Symbol" panose="05050102010706020507"/>
                </a:rPr>
                <a:t></a:t>
              </a:r>
              <a:r>
                <a:rPr lang="en-US" altLang="zh-CN" b="1" baseline="-25000" dirty="0"/>
                <a:t>3</a:t>
              </a:r>
              <a:r>
                <a:rPr lang="en-US" altLang="zh-CN" b="1" dirty="0"/>
                <a:t>, </a:t>
              </a:r>
              <a:r>
                <a:rPr lang="en-US" altLang="zh-CN" b="1" i="1" dirty="0">
                  <a:sym typeface="Symbol" panose="05050102010706020507"/>
                </a:rPr>
                <a:t></a:t>
              </a:r>
              <a:r>
                <a:rPr lang="en-US" altLang="zh-CN" b="1" baseline="-25000" dirty="0"/>
                <a:t>1</a:t>
              </a:r>
              <a:r>
                <a:rPr lang="en-US" altLang="zh-CN" b="1" dirty="0"/>
                <a:t>, </a:t>
              </a:r>
              <a:r>
                <a:rPr lang="en-US" altLang="zh-CN" b="1" i="1" dirty="0">
                  <a:sym typeface="Symbol" panose="05050102010706020507"/>
                </a:rPr>
                <a:t></a:t>
              </a:r>
              <a:r>
                <a:rPr lang="en-US" altLang="zh-CN" b="1" baseline="-25000" dirty="0"/>
                <a:t>2</a:t>
              </a:r>
              <a:r>
                <a:rPr lang="en-US" altLang="zh-CN" b="1" dirty="0"/>
                <a:t>, </a:t>
              </a:r>
              <a:r>
                <a:rPr lang="en-US" altLang="zh-CN" b="1" i="1" dirty="0">
                  <a:sym typeface="Symbol" panose="05050102010706020507"/>
                </a:rPr>
                <a:t></a:t>
              </a:r>
              <a:r>
                <a:rPr lang="en-US" altLang="zh-CN" b="1" baseline="-25000" dirty="0"/>
                <a:t>3</a:t>
              </a:r>
              <a:r>
                <a:rPr lang="en-US" altLang="zh-CN" b="1" dirty="0"/>
                <a:t>)</a:t>
              </a:r>
              <a:endParaRPr lang="zh-CN" altLang="en-US" b="1" dirty="0"/>
            </a:p>
          </p:txBody>
        </p:sp>
        <p:graphicFrame>
          <p:nvGraphicFramePr>
            <p:cNvPr id="17" name="对象 16"/>
            <p:cNvGraphicFramePr>
              <a:graphicFrameLocks noChangeAspect="1"/>
            </p:cNvGraphicFramePr>
            <p:nvPr/>
          </p:nvGraphicFramePr>
          <p:xfrm>
            <a:off x="5282927" y="412942"/>
            <a:ext cx="3012824" cy="81216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10" name="Equation" r:id="rId3" imgW="163982400" imgH="34747200" progId="Equation.DSMT4">
                    <p:embed/>
                  </p:oleObj>
                </mc:Choice>
                <mc:Fallback>
                  <p:oleObj name="Equation" r:id="rId3" imgW="163982400" imgH="34747200" progId="Equation.DSMT4">
                    <p:embed/>
                    <p:pic>
                      <p:nvPicPr>
                        <p:cNvPr id="0" name="图片 17409" descr="image57"/>
                        <p:cNvPicPr>
                          <a:picLocks noChangeAspect="1"/>
                        </p:cNvPicPr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5282927" y="412942"/>
                          <a:ext cx="3012824" cy="812167"/>
                        </a:xfrm>
                        <a:prstGeom prst="rect">
                          <a:avLst/>
                        </a:prstGeom>
                        <a:noFill/>
                        <a:ln w="9525"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19" name="直接连接符 18"/>
          <p:cNvCxnSpPr/>
          <p:nvPr/>
        </p:nvCxnSpPr>
        <p:spPr>
          <a:xfrm>
            <a:off x="4439816" y="1187614"/>
            <a:ext cx="0" cy="1175670"/>
          </a:xfrm>
          <a:prstGeom prst="line">
            <a:avLst/>
          </a:prstGeom>
          <a:ln w="28575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3143672" y="1475646"/>
            <a:ext cx="1296144" cy="0"/>
          </a:xfrm>
          <a:prstGeom prst="line">
            <a:avLst/>
          </a:prstGeom>
          <a:ln w="28575">
            <a:solidFill>
              <a:srgbClr val="0000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肘形连接符 48"/>
          <p:cNvCxnSpPr/>
          <p:nvPr/>
        </p:nvCxnSpPr>
        <p:spPr>
          <a:xfrm>
            <a:off x="4439816" y="1475646"/>
            <a:ext cx="1032995" cy="504056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1" name="对象 60"/>
          <p:cNvGraphicFramePr>
            <a:graphicFrameLocks noChangeAspect="1"/>
          </p:cNvGraphicFramePr>
          <p:nvPr/>
        </p:nvGraphicFramePr>
        <p:xfrm>
          <a:off x="3550146" y="3812087"/>
          <a:ext cx="3409950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1" name="Equation" r:id="rId5" imgW="93878400" imgH="34747200" progId="Equation.DSMT4">
                  <p:embed/>
                </p:oleObj>
              </mc:Choice>
              <mc:Fallback>
                <p:oleObj name="Equation" r:id="rId5" imgW="93878400" imgH="34747200" progId="Equation.DSMT4">
                  <p:embed/>
                  <p:pic>
                    <p:nvPicPr>
                      <p:cNvPr id="0" name="图片 17410" descr="image58"/>
                      <p:cNvPicPr>
                        <a:picLocks noChangeAspect="1"/>
                      </p:cNvPicPr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50146" y="3812087"/>
                        <a:ext cx="3409950" cy="1257300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2" name="TextBox 61"/>
          <p:cNvSpPr txBox="1"/>
          <p:nvPr/>
        </p:nvSpPr>
        <p:spPr>
          <a:xfrm>
            <a:off x="2043901" y="5299710"/>
            <a:ext cx="2395915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zh-CN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＝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zh-CN" altLang="zh-CN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902583" y="5875774"/>
            <a:ext cx="7073737" cy="86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600" b="1" dirty="0"/>
              <a:t>即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2600" b="1" dirty="0"/>
              <a:t>不能由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zh-CN" altLang="zh-CN" sz="2400" b="1" dirty="0"/>
              <a:t>表示，</a:t>
            </a:r>
            <a:r>
              <a:rPr lang="zh-CN" altLang="zh-CN" sz="2600" b="1" dirty="0"/>
              <a:t>不合题意。</a:t>
            </a:r>
            <a:endParaRPr lang="zh-CN" altLang="zh-CN" sz="2600" b="1" dirty="0"/>
          </a:p>
          <a:p>
            <a:endParaRPr lang="zh-CN" altLang="en-US" sz="24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4645342" y="5292070"/>
            <a:ext cx="4907042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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2600" b="1" i="1" dirty="0">
                <a:latin typeface="Times New Roman" panose="02020603050405020304" pitchFamily="18" charset="0"/>
                <a:cs typeface="Times New Roman" panose="02020603050405020304" pitchFamily="18" charset="0"/>
                <a:sym typeface="Symbol" panose="05050102010706020507"/>
              </a:rPr>
              <a:t></a:t>
            </a:r>
            <a:r>
              <a:rPr lang="en-US" altLang="zh-CN" sz="2600" b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=3</a:t>
            </a:r>
            <a:endParaRPr lang="zh-CN" altLang="zh-CN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367808" y="5292070"/>
            <a:ext cx="396043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endParaRPr lang="zh-CN" altLang="en-US" sz="2600" dirty="0"/>
          </a:p>
        </p:txBody>
      </p:sp>
      <p:cxnSp>
        <p:nvCxnSpPr>
          <p:cNvPr id="25" name="肘形连接符 24"/>
          <p:cNvCxnSpPr/>
          <p:nvPr/>
        </p:nvCxnSpPr>
        <p:spPr>
          <a:xfrm>
            <a:off x="4918989" y="1979702"/>
            <a:ext cx="1032995" cy="504056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图文框 4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5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4" grpId="0"/>
      <p:bldP spid="15" grpId="0"/>
      <p:bldP spid="62" grpId="0"/>
      <p:bldP spid="63" grpId="0"/>
      <p:bldP spid="32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文框 3"/>
          <p:cNvSpPr/>
          <p:nvPr/>
        </p:nvSpPr>
        <p:spPr>
          <a:xfrm>
            <a:off x="0" y="0"/>
            <a:ext cx="12192000" cy="6858000"/>
          </a:xfrm>
          <a:prstGeom prst="frame">
            <a:avLst>
              <a:gd name="adj1" fmla="val 4461"/>
            </a:avLst>
          </a:prstGeom>
          <a:gradFill flip="none" rotWithShape="1">
            <a:gsLst>
              <a:gs pos="70000">
                <a:srgbClr val="9383C1"/>
              </a:gs>
              <a:gs pos="54000">
                <a:srgbClr val="A678B8"/>
              </a:gs>
              <a:gs pos="20000">
                <a:srgbClr val="786DCE"/>
              </a:gs>
              <a:gs pos="100000">
                <a:srgbClr val="42B3E8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latin typeface="字魂36号-正文宋楷" panose="00000500000000000000" pitchFamily="2" charset="-122"/>
              <a:ea typeface="字魂36号-正文宋楷" panose="00000500000000000000" pitchFamily="2" charset="-122"/>
            </a:endParaRPr>
          </a:p>
        </p:txBody>
      </p:sp>
      <p:sp>
        <p:nvSpPr>
          <p:cNvPr id="33" name="PA-102231"/>
          <p:cNvSpPr/>
          <p:nvPr>
            <p:custDataLst>
              <p:tags r:id="rId1"/>
            </p:custDataLst>
          </p:nvPr>
        </p:nvSpPr>
        <p:spPr>
          <a:xfrm>
            <a:off x="306705" y="3195320"/>
            <a:ext cx="11592000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3" name="Rectangle 31"/>
          <p:cNvSpPr>
            <a:spLocks noChangeArrowheads="1"/>
          </p:cNvSpPr>
          <p:nvPr/>
        </p:nvSpPr>
        <p:spPr bwMode="auto">
          <a:xfrm>
            <a:off x="928370" y="408940"/>
            <a:ext cx="1238885" cy="44259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9pPr>
          </a:lstStyle>
          <a:p>
            <a:pPr algn="l">
              <a:buFont typeface="Wingdings" panose="05000000000000000000" pitchFamily="2" charset="2"/>
              <a:buChar char="v"/>
            </a:pPr>
            <a:r>
              <a:rPr kumimoji="0" lang="zh-CN" altLang="en-US" sz="2400" b="1" dirty="0">
                <a:solidFill>
                  <a:srgbClr val="A556E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定理</a:t>
            </a:r>
            <a:r>
              <a:rPr kumimoji="0" lang="en-US" altLang="zh-CN" sz="2400" b="1" dirty="0">
                <a:solidFill>
                  <a:srgbClr val="A556E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endParaRPr kumimoji="0" lang="zh-CN" altLang="en-US" sz="2400" b="1" dirty="0">
              <a:solidFill>
                <a:srgbClr val="A556E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17905" y="844550"/>
            <a:ext cx="1012571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609600" algn="just" fontAlgn="auto"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设向量组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l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能由向量组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线性表示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l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17270" y="1588770"/>
            <a:ext cx="10120630" cy="14204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证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记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m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l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按定理的条件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根据定理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有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而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因此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998220" y="3424555"/>
            <a:ext cx="10145395" cy="946785"/>
            <a:chOff x="998220" y="3424555"/>
            <a:chExt cx="10145395" cy="946785"/>
          </a:xfrm>
        </p:grpSpPr>
        <p:pic>
          <p:nvPicPr>
            <p:cNvPr id="2" name="图片 1" descr="例题_01"/>
            <p:cNvPicPr>
              <a:picLocks noChangeAspect="1"/>
            </p:cNvPicPr>
            <p:nvPr/>
          </p:nvPicPr>
          <p:blipFill>
            <a:blip r:embed="rId3"/>
            <a:srcRect l="25922" t="9139" r="62656" b="77824"/>
            <a:stretch>
              <a:fillRect/>
            </a:stretch>
          </p:blipFill>
          <p:spPr>
            <a:xfrm>
              <a:off x="998220" y="3477260"/>
              <a:ext cx="1392555" cy="894080"/>
            </a:xfrm>
            <a:prstGeom prst="rect">
              <a:avLst/>
            </a:prstGeom>
          </p:spPr>
        </p:pic>
        <p:sp>
          <p:nvSpPr>
            <p:cNvPr id="10" name="Text Box 5"/>
            <p:cNvSpPr txBox="1"/>
            <p:nvPr/>
          </p:nvSpPr>
          <p:spPr>
            <a:xfrm>
              <a:off x="2498725" y="3424555"/>
              <a:ext cx="8644890" cy="911211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lIns="0" tIns="0" rIns="0" bIns="0">
              <a:spAutoFit/>
            </a:bodyPr>
            <a:lstStyle/>
            <a:p>
              <a:pPr algn="just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kumimoji="1" lang="zh-CN" altLang="en-US" sz="2200" dirty="0">
                  <a:solidFill>
                    <a:srgbClr val="660066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华文中宋" panose="02010600040101010101" pitchFamily="2" charset="-122"/>
                  <a:sym typeface="+mn-ea"/>
                </a:rPr>
                <a:t>证明</a:t>
              </a:r>
              <a:r>
                <a:rPr kumimoji="1" lang="zh-CN" altLang="en-US" sz="2200" dirty="0">
                  <a:solidFill>
                    <a:srgbClr val="660066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华文中宋" panose="02010600040101010101" pitchFamily="2" charset="-122"/>
                  <a:sym typeface="Symbol" panose="05050102010706020507" pitchFamily="18" charset="2"/>
                </a:rPr>
                <a:t></a:t>
              </a:r>
              <a:r>
                <a:rPr kumimoji="1" lang="zh-CN" altLang="en-US" sz="2200" dirty="0">
                  <a:solidFill>
                    <a:srgbClr val="660066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n</a:t>
              </a:r>
              <a:r>
                <a:rPr kumimoji="1" lang="zh-CN" altLang="en-US" sz="2200" dirty="0">
                  <a:solidFill>
                    <a:srgbClr val="660066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华文中宋" panose="02010600040101010101" pitchFamily="2" charset="-122"/>
                  <a:sym typeface="+mn-ea"/>
                </a:rPr>
                <a:t>维单位坐标向量组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E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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e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1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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e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2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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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e</a:t>
              </a:r>
              <a:r>
                <a:rPr lang="en-US" altLang="zh-CN" sz="2400" i="1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n</a:t>
              </a:r>
              <a:r>
                <a:rPr kumimoji="1" lang="zh-CN" altLang="en-US" sz="2200" dirty="0">
                  <a:solidFill>
                    <a:srgbClr val="660066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华文中宋" panose="02010600040101010101" pitchFamily="2" charset="-122"/>
                  <a:sym typeface="+mn-ea"/>
                </a:rPr>
                <a:t>能由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n</a:t>
              </a:r>
              <a:r>
                <a:rPr kumimoji="1" lang="zh-CN" altLang="en-US" sz="2200" dirty="0">
                  <a:solidFill>
                    <a:srgbClr val="660066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华文中宋" panose="02010600040101010101" pitchFamily="2" charset="-122"/>
                  <a:sym typeface="+mn-ea"/>
                </a:rPr>
                <a:t>维向量组</a:t>
              </a:r>
              <a:r>
                <a:rPr kumimoji="1" lang="en-US" altLang="zh-CN" sz="2200" dirty="0">
                  <a:solidFill>
                    <a:srgbClr val="660066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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1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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2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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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 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i="1" baseline="-300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m</a:t>
              </a:r>
              <a:r>
                <a:rPr kumimoji="1" lang="zh-CN" altLang="en-US" sz="2200" dirty="0">
                  <a:solidFill>
                    <a:srgbClr val="660066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华文中宋" panose="02010600040101010101" pitchFamily="2" charset="-122"/>
                  <a:sym typeface="+mn-ea"/>
                </a:rPr>
                <a:t>线性表示的充分必要条件是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R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(</a:t>
              </a:r>
              <a:r>
                <a:rPr lang="en-US" altLang="zh-CN" sz="2400" b="1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A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)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</a:t>
              </a:r>
              <a:r>
                <a:rPr lang="en-US" altLang="zh-CN" sz="2400" i="1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+mn-ea"/>
                </a:rPr>
                <a:t>n</a:t>
              </a:r>
              <a:r>
                <a:rPr lang="en-US" altLang="zh-CN" sz="2400" dirty="0">
                  <a:solidFill>
                    <a:srgbClr val="660066"/>
                  </a:solidFill>
                  <a:latin typeface="Times New Roman" panose="02020603050405020304" pitchFamily="18" charset="0"/>
                  <a:ea typeface="华文中宋" panose="02010600040101010101" pitchFamily="2" charset="-122"/>
                  <a:sym typeface="Symbol" panose="05050102010706020507" pitchFamily="18" charset="2"/>
                </a:rPr>
                <a:t></a:t>
              </a:r>
              <a:endPara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endParaRPr>
            </a:p>
          </p:txBody>
        </p:sp>
      </p:grpSp>
      <p:sp>
        <p:nvSpPr>
          <p:cNvPr id="19461" name="Text Box 5"/>
          <p:cNvSpPr txBox="1"/>
          <p:nvPr/>
        </p:nvSpPr>
        <p:spPr>
          <a:xfrm>
            <a:off x="2498090" y="4430395"/>
            <a:ext cx="8631555" cy="191833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根据定理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向量组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1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2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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i="1" baseline="-30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n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能由向量组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线性表示的充分必要条件是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endParaRPr lang="en-US" altLang="zh-CN" sz="20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algn="just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≥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n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又矩阵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含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n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ymbol" panose="05050102010706020507" pitchFamily="18" charset="2"/>
              </a:rPr>
              <a:t>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知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≤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n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合起来有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n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因此条件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E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zh-CN" altLang="en-US" sz="2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就是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(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A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n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48144" name="Text Box 16"/>
          <p:cNvSpPr txBox="1"/>
          <p:nvPr/>
        </p:nvSpPr>
        <p:spPr>
          <a:xfrm>
            <a:off x="2075815" y="4553585"/>
            <a:ext cx="394970" cy="3384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证</a:t>
            </a:r>
            <a:endParaRPr lang="zh-CN" altLang="en-US" sz="22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8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94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94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3" grpId="1" animBg="1"/>
      <p:bldP spid="13" grpId="0" bldLvl="0" animBg="1"/>
      <p:bldP spid="13" grpId="1" animBg="1"/>
      <p:bldP spid="3" grpId="0"/>
      <p:bldP spid="3" grpId="1"/>
      <p:bldP spid="19461" grpId="0" uiExpand="1" build="p"/>
      <p:bldP spid="48144" grpId="0"/>
      <p:bldP spid="4814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81" b="16426"/>
          <a:stretch>
            <a:fillRect/>
          </a:stretch>
        </p:blipFill>
        <p:spPr>
          <a:xfrm>
            <a:off x="0" y="0"/>
            <a:ext cx="12192000" cy="6322979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-12700" y="0"/>
            <a:ext cx="12265025" cy="6356985"/>
          </a:xfrm>
          <a:prstGeom prst="rect">
            <a:avLst/>
          </a:prstGeom>
          <a:gradFill flip="none" rotWithShape="1">
            <a:gsLst>
              <a:gs pos="25000">
                <a:schemeClr val="bg1">
                  <a:alpha val="92000"/>
                </a:schemeClr>
              </a:gs>
              <a:gs pos="100000">
                <a:schemeClr val="bg1">
                  <a:lumMod val="85000"/>
                  <a:alpha val="91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PA-102231"/>
          <p:cNvSpPr/>
          <p:nvPr>
            <p:custDataLst>
              <p:tags r:id="rId2"/>
            </p:custDataLst>
          </p:nvPr>
        </p:nvSpPr>
        <p:spPr>
          <a:xfrm rot="5400000">
            <a:off x="5330647" y="-504216"/>
            <a:ext cx="1518005" cy="12204700"/>
          </a:xfrm>
          <a:prstGeom prst="rect">
            <a:avLst/>
          </a:prstGeom>
          <a:gradFill>
            <a:gsLst>
              <a:gs pos="62000">
                <a:srgbClr val="887CDA">
                  <a:alpha val="84000"/>
                </a:srgbClr>
              </a:gs>
              <a:gs pos="87000">
                <a:srgbClr val="58A2E4">
                  <a:alpha val="82000"/>
                </a:srgbClr>
              </a:gs>
              <a:gs pos="22000">
                <a:srgbClr val="AB60D3">
                  <a:alpha val="84000"/>
                </a:srgbClr>
              </a:gs>
              <a:gs pos="100000">
                <a:srgbClr val="42B3E8">
                  <a:alpha val="90000"/>
                </a:srgbClr>
              </a:gs>
            </a:gsLst>
            <a:lin ang="2700000" scaled="1"/>
          </a:grad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68513" y="923731"/>
            <a:ext cx="10068674" cy="464839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77800" dir="6360000" algn="t" rotWithShape="0">
              <a:schemeClr val="tx1">
                <a:lumMod val="50000"/>
                <a:lumOff val="50000"/>
                <a:alpha val="2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 Box 19"/>
          <p:cNvSpPr txBox="1">
            <a:spLocks noChangeArrowheads="1"/>
          </p:cNvSpPr>
          <p:nvPr/>
        </p:nvSpPr>
        <p:spPr bwMode="auto">
          <a:xfrm>
            <a:off x="1752600" y="1202629"/>
            <a:ext cx="8686800" cy="221488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lIns="0" tIns="0" rIns="0" bIns="0">
            <a:spAutoFit/>
          </a:bodyPr>
          <a:lstStyle>
            <a:defPPr>
              <a:defRPr lang="zh-CN"/>
            </a:defPPr>
            <a:lvl1pPr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1pPr>
            <a:lvl2pPr marL="4572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2pPr>
            <a:lvl3pPr marL="9144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3pPr>
            <a:lvl4pPr marL="13716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4pPr>
            <a:lvl5pPr marL="1828800" algn="l" rtl="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umimoji="1" sz="2600" kern="120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+mn-cs"/>
              </a:defRPr>
            </a:lvl9pPr>
          </a:lstStyle>
          <a:p>
            <a:endParaRPr lang="zh-CN" altLang="en-US" sz="2400" dirty="0">
              <a:solidFill>
                <a:srgbClr val="CC0000"/>
              </a:solidFill>
            </a:endParaRPr>
          </a:p>
          <a:p>
            <a:pPr>
              <a:buFontTx/>
              <a:buChar char="•"/>
            </a:pPr>
            <a:r>
              <a:rPr lang="en-US" altLang="zh-CN" sz="2400" b="1" dirty="0">
                <a:solidFill>
                  <a:srgbClr val="FF0000"/>
                </a:solidFill>
                <a:sym typeface="+mn-ea"/>
              </a:rPr>
              <a:t> </a:t>
            </a:r>
            <a:r>
              <a:rPr lang="zh-CN" altLang="en-US" sz="2400" b="1" dirty="0">
                <a:solidFill>
                  <a:srgbClr val="FF0000"/>
                </a:solidFill>
                <a:sym typeface="+mn-ea"/>
              </a:rPr>
              <a:t>向量</a:t>
            </a:r>
            <a:endParaRPr lang="zh-CN" altLang="en-US" sz="2400" b="1" dirty="0">
              <a:solidFill>
                <a:srgbClr val="FF0000"/>
              </a:solidFill>
            </a:endParaRPr>
          </a:p>
          <a:p>
            <a:r>
              <a:rPr lang="zh-CN" altLang="en-US" sz="2400" dirty="0"/>
              <a:t>        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个有次序的数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所组成的数组称为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 这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个数称为该向量的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 第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个数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称为第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sym typeface="Symbol" panose="05050102010706020507" pitchFamily="18" charset="2"/>
            </a:endParaRPr>
          </a:p>
          <a:p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       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由数组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所组成的</a:t>
            </a:r>
            <a:r>
              <a:rPr lang="en-US" altLang="zh-CN" sz="2400" i="1" dirty="0">
                <a:solidFill>
                  <a:srgbClr val="660066"/>
                </a:solidFill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sym typeface="Symbol" panose="05050102010706020507" pitchFamily="18" charset="2"/>
              </a:rPr>
              <a:t>可记为</a:t>
            </a:r>
            <a:endParaRPr lang="zh-CN" altLang="en-US" sz="2400" dirty="0">
              <a:solidFill>
                <a:srgbClr val="660066"/>
              </a:solidFill>
              <a:sym typeface="Symbol" panose="05050102010706020507" pitchFamily="18" charset="2"/>
            </a:endParaRPr>
          </a:p>
        </p:txBody>
      </p:sp>
      <p:sp>
        <p:nvSpPr>
          <p:cNvPr id="10" name="PA-102231"/>
          <p:cNvSpPr/>
          <p:nvPr>
            <p:custDataLst>
              <p:tags r:id="rId3"/>
            </p:custDataLst>
          </p:nvPr>
        </p:nvSpPr>
        <p:spPr>
          <a:xfrm rot="16200000" flipH="1">
            <a:off x="5781916" y="-1003804"/>
            <a:ext cx="615465" cy="4474398"/>
          </a:xfrm>
          <a:prstGeom prst="rect">
            <a:avLst/>
          </a:prstGeom>
          <a:gradFill>
            <a:gsLst>
              <a:gs pos="62000">
                <a:srgbClr val="887CDA">
                  <a:alpha val="84000"/>
                </a:srgbClr>
              </a:gs>
              <a:gs pos="87000">
                <a:srgbClr val="58A2E4">
                  <a:alpha val="82000"/>
                </a:srgbClr>
              </a:gs>
              <a:gs pos="22000">
                <a:srgbClr val="AB60D3">
                  <a:alpha val="84000"/>
                </a:srgbClr>
              </a:gs>
              <a:gs pos="100000">
                <a:srgbClr val="42B3E8">
                  <a:alpha val="90000"/>
                </a:srgbClr>
              </a:gs>
            </a:gsLst>
            <a:lin ang="2700000" scaled="1"/>
          </a:grad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959833" y="966660"/>
            <a:ext cx="430669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§</a:t>
            </a:r>
            <a:r>
              <a:rPr kumimoji="1" lang="en-US" altLang="zh-CN" sz="2400" b="1" dirty="0">
                <a:solidFill>
                  <a:srgbClr val="8E72C3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kumimoji="1" lang="en-US" altLang="zh-CN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4.1</a:t>
            </a:r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  <a:sym typeface="+mn-ea"/>
              </a:rPr>
              <a:t>向量组及其线性组合</a:t>
            </a:r>
            <a:endParaRPr lang="en-US" altLang="zh-CN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cxnSp>
        <p:nvCxnSpPr>
          <p:cNvPr id="13" name="直接连接符 12"/>
          <p:cNvCxnSpPr>
            <a:stCxn id="10" idx="2"/>
          </p:cNvCxnSpPr>
          <p:nvPr/>
        </p:nvCxnSpPr>
        <p:spPr>
          <a:xfrm>
            <a:off x="8326848" y="1233395"/>
            <a:ext cx="2810339" cy="0"/>
          </a:xfrm>
          <a:prstGeom prst="line">
            <a:avLst/>
          </a:prstGeom>
          <a:ln w="19050">
            <a:gradFill>
              <a:gsLst>
                <a:gs pos="25000">
                  <a:srgbClr val="A962D4"/>
                </a:gs>
                <a:gs pos="60000">
                  <a:srgbClr val="786DCE"/>
                </a:gs>
                <a:gs pos="100000">
                  <a:srgbClr val="42B3E8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endCxn id="10" idx="0"/>
          </p:cNvCxnSpPr>
          <p:nvPr/>
        </p:nvCxnSpPr>
        <p:spPr>
          <a:xfrm>
            <a:off x="1068513" y="1218745"/>
            <a:ext cx="2783937" cy="14651"/>
          </a:xfrm>
          <a:prstGeom prst="line">
            <a:avLst/>
          </a:prstGeom>
          <a:ln w="19050">
            <a:gradFill>
              <a:gsLst>
                <a:gs pos="14000">
                  <a:srgbClr val="42B3E8"/>
                </a:gs>
                <a:gs pos="69000">
                  <a:srgbClr val="A962D4"/>
                </a:gs>
                <a:gs pos="92000">
                  <a:srgbClr val="A962D4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0" y="217369"/>
            <a:ext cx="9180000" cy="28338"/>
          </a:xfrm>
          <a:prstGeom prst="line">
            <a:avLst/>
          </a:prstGeom>
          <a:ln>
            <a:solidFill>
              <a:srgbClr val="8E72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9339912" y="112357"/>
            <a:ext cx="2727253" cy="306705"/>
            <a:chOff x="4446532" y="3132367"/>
            <a:chExt cx="2727253" cy="306705"/>
          </a:xfrm>
        </p:grpSpPr>
        <p:sp>
          <p:nvSpPr>
            <p:cNvPr id="21" name="PA-102278"/>
            <p:cNvSpPr/>
            <p:nvPr>
              <p:custDataLst>
                <p:tags r:id="rId4"/>
              </p:custDataLst>
            </p:nvPr>
          </p:nvSpPr>
          <p:spPr>
            <a:xfrm rot="18900000">
              <a:off x="4446532" y="3189626"/>
              <a:ext cx="142507" cy="145080"/>
            </a:xfrm>
            <a:prstGeom prst="rect">
              <a:avLst/>
            </a:prstGeom>
            <a:blipFill>
              <a:blip r:embed="rId5" cstate="print">
                <a:alphaModFix amt="86000"/>
              </a:blip>
              <a:stretch>
                <a:fillRect/>
              </a:stretch>
            </a:blipFill>
            <a:ln>
              <a:noFill/>
            </a:ln>
            <a:effectLst>
              <a:outerShdw blurRad="50800" dist="38100" dir="5400000" algn="t" rotWithShape="0">
                <a:schemeClr val="bg1">
                  <a:lumMod val="7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4699190" y="3132367"/>
              <a:ext cx="2474595" cy="3067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第四章   </a:t>
              </a:r>
              <a:r>
                <a:rPr lang="zh-CN" altLang="en-US" sz="14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向量组的线性相关性</a:t>
              </a:r>
              <a:endPara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76" name="Text Box 5"/>
          <p:cNvSpPr txBox="1"/>
          <p:nvPr/>
        </p:nvSpPr>
        <p:spPr>
          <a:xfrm>
            <a:off x="5583555" y="4036197"/>
            <a:ext cx="2840521" cy="400110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或</a:t>
            </a:r>
            <a:r>
              <a:rPr lang="en-US" altLang="zh-CN" sz="26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30000" dirty="0">
                <a:solidFill>
                  <a:schemeClr val="tx1"/>
                </a:solidFill>
                <a:latin typeface="Times New Roman" panose="02020603050405020304" pitchFamily="18" charset="0"/>
              </a:rPr>
              <a:t>T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6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6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6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i="1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sp>
        <p:nvSpPr>
          <p:cNvPr id="3078" name="Text Box 7"/>
          <p:cNvSpPr txBox="1"/>
          <p:nvPr/>
        </p:nvSpPr>
        <p:spPr>
          <a:xfrm>
            <a:off x="1759585" y="5057140"/>
            <a:ext cx="8383270" cy="40005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fontAlgn="auto"/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其中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称为列向量(即列矩阵)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600" b="1" i="1" dirty="0">
                <a:solidFill>
                  <a:srgbClr val="660066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30000" dirty="0">
                <a:solidFill>
                  <a:srgbClr val="660066"/>
                </a:solidFill>
                <a:latin typeface="Times New Roman" panose="02020603050405020304" pitchFamily="18" charset="0"/>
              </a:rPr>
              <a:t>T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称为行向量(即行矩阵)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sym typeface="Symbol" panose="05050102010706020507" pitchFamily="18" charset="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474577" y="3346886"/>
            <a:ext cx="1108958" cy="1774155"/>
            <a:chOff x="4474577" y="3166409"/>
            <a:chExt cx="1108958" cy="1774155"/>
          </a:xfrm>
        </p:grpSpPr>
        <p:pic>
          <p:nvPicPr>
            <p:cNvPr id="3075" name="Picture 4"/>
            <p:cNvPicPr>
              <a:picLocks noChangeAspect="1"/>
            </p:cNvPicPr>
            <p:nvPr/>
          </p:nvPicPr>
          <p:blipFill rotWithShape="1">
            <a:blip r:embed="rId6">
              <a:clrChange>
                <a:clrFrom>
                  <a:srgbClr val="000000"/>
                </a:clrFrom>
                <a:clrTo>
                  <a:srgbClr val="660066"/>
                </a:clrTo>
              </a:clrChange>
              <a:biLevel thresh="50000"/>
            </a:blip>
            <a:srcRect r="95874"/>
            <a:stretch>
              <a:fillRect/>
            </a:stretch>
          </p:blipFill>
          <p:spPr>
            <a:xfrm>
              <a:off x="4474577" y="3226064"/>
              <a:ext cx="462874" cy="1714500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7" name="组合 6"/>
            <p:cNvGrpSpPr/>
            <p:nvPr/>
          </p:nvGrpSpPr>
          <p:grpSpPr>
            <a:xfrm>
              <a:off x="4989810" y="3166409"/>
              <a:ext cx="593725" cy="1690371"/>
              <a:chOff x="9155869" y="3508390"/>
              <a:chExt cx="593725" cy="1690371"/>
            </a:xfrm>
          </p:grpSpPr>
          <p:sp>
            <p:nvSpPr>
              <p:cNvPr id="6" name="文本框 5"/>
              <p:cNvSpPr txBox="1"/>
              <p:nvPr/>
            </p:nvSpPr>
            <p:spPr>
              <a:xfrm>
                <a:off x="9155869" y="3508390"/>
                <a:ext cx="593725" cy="16903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600" i="1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a</a:t>
                </a:r>
                <a:r>
                  <a:rPr lang="en-US" altLang="zh-CN" sz="2600" baseline="-300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1</a:t>
                </a:r>
                <a:endParaRPr lang="en-US" altLang="zh-CN" sz="2600" baseline="-300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:r>
                  <a:rPr lang="en-US" altLang="zh-CN" sz="2600" i="1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a</a:t>
                </a:r>
                <a:r>
                  <a:rPr lang="en-US" altLang="zh-CN" sz="2600" baseline="-300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2</a:t>
                </a:r>
                <a:endParaRPr lang="en-US" altLang="zh-CN" sz="2600" baseline="-300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:r>
                  <a:rPr lang="en-US" altLang="zh-CN" sz="2600" dirty="0">
                    <a:latin typeface="Times New Roman" panose="02020603050405020304" pitchFamily="18" charset="0"/>
                    <a:sym typeface="+mn-ea"/>
                  </a:rPr>
                  <a:t> </a:t>
                </a:r>
                <a:r>
                  <a:rPr lang="en-US" altLang="zh-CN" sz="2400" dirty="0">
                    <a:latin typeface="Times New Roman" panose="02020603050405020304" pitchFamily="18" charset="0"/>
                    <a:sym typeface="+mn-ea"/>
                  </a:rPr>
                  <a:t>⋮</a:t>
                </a:r>
                <a:endParaRPr lang="en-US" altLang="zh-CN" sz="2400" dirty="0">
                  <a:latin typeface="Times New Roman" panose="02020603050405020304" pitchFamily="18" charset="0"/>
                  <a:sym typeface="+mn-ea"/>
                </a:endParaRPr>
              </a:p>
              <a:p>
                <a:r>
                  <a:rPr lang="en-US" altLang="zh-CN" sz="2600" i="1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a</a:t>
                </a:r>
                <a:r>
                  <a:rPr lang="en-US" altLang="zh-CN" sz="2600" i="1" baseline="-30000" dirty="0">
                    <a:solidFill>
                      <a:schemeClr val="tx1"/>
                    </a:solidFill>
                    <a:latin typeface="Times New Roman" panose="02020603050405020304" pitchFamily="18" charset="0"/>
                    <a:sym typeface="+mn-ea"/>
                  </a:rPr>
                  <a:t>n</a:t>
                </a:r>
                <a:endParaRPr lang="zh-CN" altLang="en-US" sz="2600" i="1" dirty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3" name="左中括号 2"/>
              <p:cNvSpPr/>
              <p:nvPr/>
            </p:nvSpPr>
            <p:spPr>
              <a:xfrm>
                <a:off x="9155870" y="3655971"/>
                <a:ext cx="108000" cy="1512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左中括号 3"/>
              <p:cNvSpPr/>
              <p:nvPr/>
            </p:nvSpPr>
            <p:spPr>
              <a:xfrm flipH="1">
                <a:off x="9538570" y="3655971"/>
                <a:ext cx="108000" cy="1512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1577977" cy="536575"/>
            <a:chOff x="6462443" y="604011"/>
            <a:chExt cx="1457971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457970" cy="536575"/>
              <a:chOff x="6816659" y="604011"/>
              <a:chExt cx="1457970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457970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848360"/>
            <a:ext cx="10104120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个有次序的数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所组成的数组称为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个数称为该向量的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由数组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所组成的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可记为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078" name="Text Box 7"/>
          <p:cNvSpPr txBox="1"/>
          <p:nvPr/>
        </p:nvSpPr>
        <p:spPr>
          <a:xfrm>
            <a:off x="1023620" y="3887470"/>
            <a:ext cx="8166100" cy="40005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fontAlgn="auto"/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其中</a:t>
            </a:r>
            <a:r>
              <a:rPr lang="en-US" altLang="zh-CN" sz="26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称为列向量(即列矩阵)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6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30000" dirty="0">
                <a:solidFill>
                  <a:schemeClr val="tx1"/>
                </a:solidFill>
                <a:latin typeface="Times New Roman" panose="02020603050405020304" pitchFamily="18" charset="0"/>
              </a:rPr>
              <a:t>T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称为行向量(即行矩阵)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9" name="PA-102231"/>
          <p:cNvSpPr/>
          <p:nvPr>
            <p:custDataLst>
              <p:tags r:id="rId3"/>
            </p:custDataLst>
          </p:nvPr>
        </p:nvSpPr>
        <p:spPr>
          <a:xfrm>
            <a:off x="1000125" y="4630420"/>
            <a:ext cx="10154920" cy="1680845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36015" y="4391660"/>
            <a:ext cx="2042795" cy="516255"/>
            <a:chOff x="485926" y="4500767"/>
            <a:chExt cx="2000150" cy="454822"/>
          </a:xfrm>
        </p:grpSpPr>
        <p:sp>
          <p:nvSpPr>
            <p:cNvPr id="25" name="PA-102231"/>
            <p:cNvSpPr/>
            <p:nvPr>
              <p:custDataLst>
                <p:tags r:id="rId4"/>
              </p:custDataLst>
            </p:nvPr>
          </p:nvSpPr>
          <p:spPr>
            <a:xfrm>
              <a:off x="485926" y="4500767"/>
              <a:ext cx="2000150" cy="454822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2" name="Rectangle 167"/>
            <p:cNvSpPr>
              <a:spLocks noChangeArrowheads="1"/>
            </p:cNvSpPr>
            <p:nvPr/>
          </p:nvSpPr>
          <p:spPr bwMode="auto">
            <a:xfrm>
              <a:off x="962925" y="4556888"/>
              <a:ext cx="1522853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说    明     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6644" name="Text Box 20"/>
          <p:cNvSpPr txBox="1"/>
          <p:nvPr/>
        </p:nvSpPr>
        <p:spPr>
          <a:xfrm>
            <a:off x="1767205" y="5019808"/>
            <a:ext cx="8637270" cy="960071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508000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kumimoji="1"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(1)列向量用黑体小写字母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, 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, </a:t>
            </a:r>
            <a:r>
              <a:rPr lang="zh-CN" altLang="en-US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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, </a:t>
            </a:r>
            <a:r>
              <a:rPr lang="zh-CN" altLang="en-US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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kumimoji="1"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等表示</a:t>
            </a:r>
            <a:r>
              <a:rPr kumimoji="1"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行向量则用</a:t>
            </a:r>
            <a:r>
              <a:rPr lang="en-US" altLang="zh-CN" sz="2400" b="1" i="1" dirty="0" err="1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30000" dirty="0" err="1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, </a:t>
            </a:r>
            <a:r>
              <a:rPr lang="en-US" altLang="zh-CN" sz="2400" b="1" i="1" dirty="0" err="1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baseline="30000" dirty="0" err="1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, </a:t>
            </a:r>
            <a:r>
              <a:rPr lang="zh-CN" altLang="en-US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</a:t>
            </a:r>
            <a:r>
              <a:rPr lang="en-US" altLang="zh-CN" sz="2400" baseline="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en-US" altLang="zh-CN" sz="24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, </a:t>
            </a:r>
            <a:r>
              <a:rPr lang="zh-CN" altLang="en-US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</a:t>
            </a:r>
            <a:r>
              <a:rPr lang="en-US" altLang="zh-CN" sz="2400" b="1" i="1" dirty="0">
                <a:solidFill>
                  <a:srgbClr val="44546A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400" baseline="30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kumimoji="1"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等表示</a:t>
            </a:r>
            <a:r>
              <a:rPr kumimoji="1"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kumimoji="1"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所讨论的向量在没有指明是行向量还是列向量时</a:t>
            </a:r>
            <a:r>
              <a:rPr kumimoji="1"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都当作列向量</a:t>
            </a:r>
            <a:r>
              <a:rPr kumimoji="1" lang="zh-CN" altLang="en-US" sz="2000" dirty="0">
                <a:solidFill>
                  <a:schemeClr val="tx2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" name="Text Box 5"/>
          <p:cNvSpPr txBox="1"/>
          <p:nvPr/>
        </p:nvSpPr>
        <p:spPr>
          <a:xfrm>
            <a:off x="5102292" y="2828943"/>
            <a:ext cx="2840521" cy="400110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或</a:t>
            </a:r>
            <a:r>
              <a:rPr lang="en-US" altLang="zh-CN" sz="26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30000" dirty="0">
                <a:solidFill>
                  <a:schemeClr val="tx1"/>
                </a:solidFill>
                <a:latin typeface="Times New Roman" panose="02020603050405020304" pitchFamily="18" charset="0"/>
              </a:rPr>
              <a:t>T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6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6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6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i="1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3993314" y="2139632"/>
            <a:ext cx="1108958" cy="1774155"/>
            <a:chOff x="4474577" y="3166409"/>
            <a:chExt cx="1108958" cy="1774155"/>
          </a:xfrm>
        </p:grpSpPr>
        <p:pic>
          <p:nvPicPr>
            <p:cNvPr id="6" name="Picture 4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  <a:biLevel thresh="50000"/>
            </a:blip>
            <a:srcRect r="95874"/>
            <a:stretch>
              <a:fillRect/>
            </a:stretch>
          </p:blipFill>
          <p:spPr>
            <a:xfrm>
              <a:off x="4474577" y="3226064"/>
              <a:ext cx="462874" cy="1714500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7" name="组合 6"/>
            <p:cNvGrpSpPr/>
            <p:nvPr/>
          </p:nvGrpSpPr>
          <p:grpSpPr>
            <a:xfrm>
              <a:off x="4989810" y="3166409"/>
              <a:ext cx="593725" cy="1690371"/>
              <a:chOff x="9155869" y="3508390"/>
              <a:chExt cx="593725" cy="1690371"/>
            </a:xfrm>
          </p:grpSpPr>
          <p:sp>
            <p:nvSpPr>
              <p:cNvPr id="8" name="文本框 7"/>
              <p:cNvSpPr txBox="1"/>
              <p:nvPr/>
            </p:nvSpPr>
            <p:spPr>
              <a:xfrm>
                <a:off x="9155869" y="3508390"/>
                <a:ext cx="593725" cy="16903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600" i="1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a</a:t>
                </a:r>
                <a:r>
                  <a:rPr lang="en-US" altLang="zh-CN" sz="2600" baseline="-300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1</a:t>
                </a:r>
                <a:endParaRPr lang="en-US" altLang="zh-CN" sz="2600" baseline="-300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:r>
                  <a:rPr lang="en-US" altLang="zh-CN" sz="2600" i="1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a</a:t>
                </a:r>
                <a:r>
                  <a:rPr lang="en-US" altLang="zh-CN" sz="2600" baseline="-300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2</a:t>
                </a:r>
                <a:endParaRPr lang="en-US" altLang="zh-CN" sz="2600" baseline="-300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:r>
                  <a:rPr lang="en-US" altLang="zh-CN" sz="2600" dirty="0">
                    <a:latin typeface="Times New Roman" panose="02020603050405020304" pitchFamily="18" charset="0"/>
                    <a:sym typeface="+mn-ea"/>
                  </a:rPr>
                  <a:t> </a:t>
                </a:r>
                <a:r>
                  <a:rPr lang="en-US" altLang="zh-CN" sz="2400" dirty="0">
                    <a:latin typeface="Times New Roman" panose="02020603050405020304" pitchFamily="18" charset="0"/>
                    <a:sym typeface="+mn-ea"/>
                  </a:rPr>
                  <a:t>⋮</a:t>
                </a:r>
                <a:endParaRPr lang="en-US" altLang="zh-CN" sz="2400" dirty="0">
                  <a:latin typeface="Times New Roman" panose="02020603050405020304" pitchFamily="18" charset="0"/>
                  <a:sym typeface="+mn-ea"/>
                </a:endParaRPr>
              </a:p>
              <a:p>
                <a:r>
                  <a:rPr lang="en-US" altLang="zh-CN" sz="2600" i="1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a</a:t>
                </a:r>
                <a:r>
                  <a:rPr lang="en-US" altLang="zh-CN" sz="2600" i="1" baseline="-30000" dirty="0">
                    <a:solidFill>
                      <a:schemeClr val="tx1"/>
                    </a:solidFill>
                    <a:latin typeface="Times New Roman" panose="02020603050405020304" pitchFamily="18" charset="0"/>
                    <a:sym typeface="+mn-ea"/>
                  </a:rPr>
                  <a:t>n</a:t>
                </a:r>
                <a:endParaRPr lang="zh-CN" altLang="en-US" sz="2600" i="1" dirty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9" name="左中括号 8"/>
              <p:cNvSpPr/>
              <p:nvPr/>
            </p:nvSpPr>
            <p:spPr>
              <a:xfrm>
                <a:off x="9155870" y="3655971"/>
                <a:ext cx="108000" cy="1512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左中括号 9"/>
              <p:cNvSpPr/>
              <p:nvPr/>
            </p:nvSpPr>
            <p:spPr>
              <a:xfrm flipH="1">
                <a:off x="9538570" y="3655971"/>
                <a:ext cx="108000" cy="1512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6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0398" grpId="0"/>
      <p:bldP spid="10398" grpId="1"/>
      <p:bldP spid="3078" grpId="0"/>
      <p:bldP spid="3078" grpId="1"/>
      <p:bldP spid="19" grpId="0" bldLvl="0" animBg="1"/>
      <p:bldP spid="19" grpId="1" animBg="1"/>
      <p:bldP spid="26644" grpId="0"/>
      <p:bldP spid="26644" grpId="1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58381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1577977" cy="536575"/>
            <a:chOff x="6462443" y="604011"/>
            <a:chExt cx="1457971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457970" cy="536575"/>
              <a:chOff x="6816659" y="604011"/>
              <a:chExt cx="1457970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457970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848360"/>
            <a:ext cx="10104120" cy="132905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个有次序的数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所组成的数组称为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个数称为该向量的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由数组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所组成的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可记为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078" name="Text Box 7"/>
          <p:cNvSpPr txBox="1"/>
          <p:nvPr/>
        </p:nvSpPr>
        <p:spPr>
          <a:xfrm>
            <a:off x="1023620" y="3887470"/>
            <a:ext cx="8166100" cy="40005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fontAlgn="auto"/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其中</a:t>
            </a:r>
            <a:r>
              <a:rPr lang="en-US" altLang="zh-CN" sz="26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称为列向量(即列矩阵)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en-US" altLang="zh-CN" sz="26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30000" dirty="0">
                <a:solidFill>
                  <a:schemeClr val="tx1"/>
                </a:solidFill>
                <a:latin typeface="Times New Roman" panose="02020603050405020304" pitchFamily="18" charset="0"/>
              </a:rPr>
              <a:t>T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称为行向量(即行矩阵)</a:t>
            </a:r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chemeClr val="tx1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9" name="PA-102231"/>
          <p:cNvSpPr/>
          <p:nvPr>
            <p:custDataLst>
              <p:tags r:id="rId3"/>
            </p:custDataLst>
          </p:nvPr>
        </p:nvSpPr>
        <p:spPr>
          <a:xfrm>
            <a:off x="1000125" y="4630420"/>
            <a:ext cx="10154920" cy="1680845"/>
          </a:xfrm>
          <a:prstGeom prst="rect">
            <a:avLst/>
          </a:prstGeom>
          <a:solidFill>
            <a:schemeClr val="bg1"/>
          </a:solidFill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646ED2"/>
                </a:gs>
                <a:gs pos="83000">
                  <a:srgbClr val="8E72C3"/>
                </a:gs>
                <a:gs pos="100000">
                  <a:srgbClr val="B882D6"/>
                </a:gs>
              </a:gsLst>
              <a:lin ang="21000000" scaled="0"/>
            </a:gradFill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>
            <a:off x="1136015" y="4391660"/>
            <a:ext cx="2042795" cy="516255"/>
            <a:chOff x="485926" y="4500767"/>
            <a:chExt cx="2000150" cy="454822"/>
          </a:xfrm>
        </p:grpSpPr>
        <p:sp>
          <p:nvSpPr>
            <p:cNvPr id="25" name="PA-102231"/>
            <p:cNvSpPr/>
            <p:nvPr>
              <p:custDataLst>
                <p:tags r:id="rId4"/>
              </p:custDataLst>
            </p:nvPr>
          </p:nvSpPr>
          <p:spPr>
            <a:xfrm>
              <a:off x="485926" y="4500767"/>
              <a:ext cx="2000150" cy="454822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  <p:sp>
          <p:nvSpPr>
            <p:cNvPr id="2" name="Rectangle 167"/>
            <p:cNvSpPr>
              <a:spLocks noChangeArrowheads="1"/>
            </p:cNvSpPr>
            <p:nvPr/>
          </p:nvSpPr>
          <p:spPr bwMode="auto">
            <a:xfrm>
              <a:off x="962925" y="4556888"/>
              <a:ext cx="1522853" cy="325033"/>
            </a:xfrm>
            <a:prstGeom prst="rect">
              <a:avLst/>
            </a:prstGeom>
            <a:noFill/>
            <a:ln w="9525">
              <a:noFill/>
              <a:miter lim="800000"/>
            </a:ln>
            <a:effectLst/>
          </p:spPr>
          <p:txBody>
            <a:bodyPr wrap="square" lIns="0" tIns="0" rIns="0" bIns="0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说    明     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Text Box 20"/>
          <p:cNvSpPr txBox="1"/>
          <p:nvPr/>
        </p:nvSpPr>
        <p:spPr>
          <a:xfrm>
            <a:off x="1767205" y="5086985"/>
            <a:ext cx="8637270" cy="92329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indent="508000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kumimoji="1"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kumimoji="1"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kumimoji="1"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)分量全为实数的向量称为实向量</a:t>
            </a:r>
            <a:r>
              <a:rPr kumimoji="1"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kumimoji="1"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分量为复数的向量称为复向量</a:t>
            </a:r>
            <a:r>
              <a:rPr kumimoji="1"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kumimoji="1" lang="zh-CN" altLang="en-US" sz="2000" dirty="0">
              <a:solidFill>
                <a:srgbClr val="44546A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  <a:p>
            <a:pPr indent="508000" fontAlgn="auto">
              <a:lnSpc>
                <a:spcPct val="150000"/>
              </a:lnSpc>
              <a:extLst>
                <a:ext uri="{35155182-B16C-46BC-9424-99874614C6A1}">
                  <wpsdc:indentchars xmlns:wpsdc="http://www.wps.cn/officeDocument/2017/drawingmlCustomData" val="200" checksum="282533468"/>
                </a:ext>
              </a:extLst>
            </a:pP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(3)</a:t>
            </a:r>
            <a:r>
              <a:rPr kumimoji="1"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规定行向量与列向量都按矩阵的运算规则进行运算</a:t>
            </a:r>
            <a:r>
              <a:rPr kumimoji="1" lang="zh-CN" altLang="en-US" sz="2000" dirty="0">
                <a:solidFill>
                  <a:srgbClr val="44546A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000" dirty="0">
              <a:solidFill>
                <a:srgbClr val="44546A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5" name="Text Box 5"/>
          <p:cNvSpPr txBox="1"/>
          <p:nvPr/>
        </p:nvSpPr>
        <p:spPr>
          <a:xfrm>
            <a:off x="5102292" y="2828943"/>
            <a:ext cx="2840521" cy="400110"/>
          </a:xfrm>
          <a:prstGeom prst="rect">
            <a:avLst/>
          </a:prstGeom>
          <a:noFill/>
          <a:ln w="38100">
            <a:noFill/>
          </a:ln>
        </p:spPr>
        <p:txBody>
          <a:bodyPr wrap="none" lIns="0" tIns="0" rIns="0" bIns="0">
            <a:sp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latin typeface="Times New Roman" panose="02020603050405020304" pitchFamily="18" charset="0"/>
                <a:ea typeface="华文中宋" panose="02010600040101010101" pitchFamily="2" charset="-122"/>
              </a:rPr>
              <a:t>或</a:t>
            </a:r>
            <a:r>
              <a:rPr lang="en-US" altLang="zh-CN" sz="2600" b="1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30000" dirty="0">
                <a:solidFill>
                  <a:schemeClr val="tx1"/>
                </a:solidFill>
                <a:latin typeface="Times New Roman" panose="02020603050405020304" pitchFamily="18" charset="0"/>
              </a:rPr>
              <a:t>T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(</a:t>
            </a:r>
            <a:r>
              <a:rPr lang="en-US" altLang="zh-CN" sz="26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1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6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2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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2600" i="1" dirty="0">
                <a:solidFill>
                  <a:schemeClr val="tx1"/>
                </a:solidFill>
                <a:latin typeface="Times New Roman" panose="02020603050405020304" pitchFamily="18" charset="0"/>
              </a:rPr>
              <a:t>a</a:t>
            </a:r>
            <a:r>
              <a:rPr lang="en-US" altLang="zh-CN" sz="2600" i="1" baseline="-30000" dirty="0">
                <a:solidFill>
                  <a:schemeClr val="tx1"/>
                </a:solidFill>
                <a:latin typeface="Times New Roman" panose="02020603050405020304" pitchFamily="18" charset="0"/>
              </a:rPr>
              <a:t>n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</a:rPr>
              <a:t>)</a:t>
            </a:r>
            <a:r>
              <a:rPr lang="en-US" altLang="zh-CN" sz="26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</a:rPr>
              <a:t> </a:t>
            </a:r>
            <a:endParaRPr lang="en-US" altLang="zh-CN" sz="2400" dirty="0">
              <a:solidFill>
                <a:schemeClr val="tx1"/>
              </a:solidFill>
              <a:latin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993314" y="2139632"/>
            <a:ext cx="1108958" cy="1774155"/>
            <a:chOff x="4474577" y="3166409"/>
            <a:chExt cx="1108958" cy="1774155"/>
          </a:xfrm>
        </p:grpSpPr>
        <p:pic>
          <p:nvPicPr>
            <p:cNvPr id="7" name="Picture 4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000000"/>
                </a:clrFrom>
                <a:clrTo>
                  <a:srgbClr val="660066"/>
                </a:clrTo>
              </a:clrChange>
              <a:biLevel thresh="50000"/>
            </a:blip>
            <a:srcRect r="95874"/>
            <a:stretch>
              <a:fillRect/>
            </a:stretch>
          </p:blipFill>
          <p:spPr>
            <a:xfrm>
              <a:off x="4474577" y="3226064"/>
              <a:ext cx="462874" cy="1714500"/>
            </a:xfrm>
            <a:prstGeom prst="rect">
              <a:avLst/>
            </a:prstGeom>
            <a:noFill/>
            <a:ln w="9525">
              <a:noFill/>
            </a:ln>
          </p:spPr>
        </p:pic>
        <p:grpSp>
          <p:nvGrpSpPr>
            <p:cNvPr id="8" name="组合 7"/>
            <p:cNvGrpSpPr/>
            <p:nvPr/>
          </p:nvGrpSpPr>
          <p:grpSpPr>
            <a:xfrm>
              <a:off x="4989810" y="3166409"/>
              <a:ext cx="593725" cy="1690371"/>
              <a:chOff x="9155869" y="3508390"/>
              <a:chExt cx="593725" cy="1690371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9155869" y="3508390"/>
                <a:ext cx="593725" cy="169037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600" i="1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a</a:t>
                </a:r>
                <a:r>
                  <a:rPr lang="en-US" altLang="zh-CN" sz="2600" baseline="-300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1</a:t>
                </a:r>
                <a:endParaRPr lang="en-US" altLang="zh-CN" sz="2600" baseline="-300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:r>
                  <a:rPr lang="en-US" altLang="zh-CN" sz="2600" i="1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a</a:t>
                </a:r>
                <a:r>
                  <a:rPr lang="en-US" altLang="zh-CN" sz="2600" baseline="-30000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2</a:t>
                </a:r>
                <a:endParaRPr lang="en-US" altLang="zh-CN" sz="2600" baseline="-3000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:r>
                  <a:rPr lang="en-US" altLang="zh-CN" sz="2600" dirty="0">
                    <a:latin typeface="Times New Roman" panose="02020603050405020304" pitchFamily="18" charset="0"/>
                    <a:sym typeface="+mn-ea"/>
                  </a:rPr>
                  <a:t> </a:t>
                </a:r>
                <a:r>
                  <a:rPr lang="en-US" altLang="zh-CN" sz="2400" dirty="0">
                    <a:latin typeface="Times New Roman" panose="02020603050405020304" pitchFamily="18" charset="0"/>
                    <a:sym typeface="+mn-ea"/>
                  </a:rPr>
                  <a:t>⋮</a:t>
                </a:r>
                <a:endParaRPr lang="en-US" altLang="zh-CN" sz="2400" dirty="0">
                  <a:latin typeface="Times New Roman" panose="02020603050405020304" pitchFamily="18" charset="0"/>
                  <a:sym typeface="+mn-ea"/>
                </a:endParaRPr>
              </a:p>
              <a:p>
                <a:r>
                  <a:rPr lang="en-US" altLang="zh-CN" sz="2600" i="1" dirty="0">
                    <a:solidFill>
                      <a:schemeClr val="tx1"/>
                    </a:solidFill>
                    <a:latin typeface="Times New Roman" panose="02020603050405020304" pitchFamily="18" charset="0"/>
                  </a:rPr>
                  <a:t>a</a:t>
                </a:r>
                <a:r>
                  <a:rPr lang="en-US" altLang="zh-CN" sz="2600" i="1" baseline="-30000" dirty="0">
                    <a:solidFill>
                      <a:schemeClr val="tx1"/>
                    </a:solidFill>
                    <a:latin typeface="Times New Roman" panose="02020603050405020304" pitchFamily="18" charset="0"/>
                    <a:sym typeface="+mn-ea"/>
                  </a:rPr>
                  <a:t>n</a:t>
                </a:r>
                <a:endParaRPr lang="zh-CN" altLang="en-US" sz="2600" i="1" dirty="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0" name="左中括号 9"/>
              <p:cNvSpPr/>
              <p:nvPr/>
            </p:nvSpPr>
            <p:spPr>
              <a:xfrm>
                <a:off x="9155870" y="3655971"/>
                <a:ext cx="108000" cy="1512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左中括号 10"/>
              <p:cNvSpPr/>
              <p:nvPr/>
            </p:nvSpPr>
            <p:spPr>
              <a:xfrm flipH="1">
                <a:off x="9538570" y="3655971"/>
                <a:ext cx="108000" cy="1512000"/>
              </a:xfrm>
              <a:prstGeom prst="leftBracket">
                <a:avLst>
                  <a:gd name="adj" fmla="val 8902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10398" grpId="1"/>
      <p:bldP spid="3078" grpId="1"/>
      <p:bldP spid="19" grpId="1" animBg="1"/>
      <p:bldP spid="3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147256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1577977" cy="536575"/>
            <a:chOff x="6462443" y="604011"/>
            <a:chExt cx="1457971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457970" cy="536575"/>
              <a:chOff x="6816659" y="604011"/>
              <a:chExt cx="1457970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457970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915035"/>
            <a:ext cx="1010412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个有次序的数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所组成的数组称为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个数称为该向量的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3" name="PA-102231"/>
          <p:cNvSpPr/>
          <p:nvPr>
            <p:custDataLst>
              <p:tags r:id="rId3"/>
            </p:custDataLst>
          </p:nvPr>
        </p:nvSpPr>
        <p:spPr>
          <a:xfrm>
            <a:off x="506730" y="197548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56870" y="2479675"/>
            <a:ext cx="11519535" cy="112966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06730" y="2228850"/>
            <a:ext cx="1911987" cy="536575"/>
            <a:chOff x="6462443" y="604011"/>
            <a:chExt cx="1766579" cy="536575"/>
          </a:xfrm>
        </p:grpSpPr>
        <p:grpSp>
          <p:nvGrpSpPr>
            <p:cNvPr id="6" name="组合 5"/>
            <p:cNvGrpSpPr/>
            <p:nvPr/>
          </p:nvGrpSpPr>
          <p:grpSpPr>
            <a:xfrm>
              <a:off x="6462444" y="604011"/>
              <a:ext cx="1766578" cy="536575"/>
              <a:chOff x="6816659" y="604011"/>
              <a:chExt cx="1766578" cy="536575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6816659" y="604011"/>
                <a:ext cx="176657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24968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9" name="PA-102231"/>
            <p:cNvSpPr/>
            <p:nvPr>
              <p:custDataLst>
                <p:tags r:id="rId4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" name="Text Box 158"/>
          <p:cNvSpPr txBox="1"/>
          <p:nvPr/>
        </p:nvSpPr>
        <p:spPr>
          <a:xfrm>
            <a:off x="1041400" y="2903855"/>
            <a:ext cx="10104120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若干个同维数的列向量(或同维数的行向量)所组成的集合叫做向量组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1" name="PA-102231"/>
          <p:cNvSpPr/>
          <p:nvPr>
            <p:custDataLst>
              <p:tags r:id="rId5"/>
            </p:custDataLst>
          </p:nvPr>
        </p:nvSpPr>
        <p:spPr>
          <a:xfrm>
            <a:off x="524510" y="350710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356870" y="4017645"/>
            <a:ext cx="11519535" cy="236791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06730" y="3766820"/>
            <a:ext cx="2205991" cy="536575"/>
            <a:chOff x="6462443" y="604011"/>
            <a:chExt cx="2038224" cy="536575"/>
          </a:xfrm>
        </p:grpSpPr>
        <p:grpSp>
          <p:nvGrpSpPr>
            <p:cNvPr id="14" name="组合 13"/>
            <p:cNvGrpSpPr/>
            <p:nvPr/>
          </p:nvGrpSpPr>
          <p:grpSpPr>
            <a:xfrm>
              <a:off x="6462444" y="604011"/>
              <a:ext cx="2038223" cy="536575"/>
              <a:chOff x="6816659" y="604011"/>
              <a:chExt cx="2038223" cy="536575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6816659" y="604011"/>
                <a:ext cx="20382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58469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向量举例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22" name="PA-102231"/>
            <p:cNvSpPr/>
            <p:nvPr>
              <p:custDataLst>
                <p:tags r:id="rId6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3" name="Text Box 158"/>
          <p:cNvSpPr txBox="1"/>
          <p:nvPr/>
        </p:nvSpPr>
        <p:spPr>
          <a:xfrm>
            <a:off x="1041400" y="4394200"/>
            <a:ext cx="10104120" cy="177228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在空间直角坐标系中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点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P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y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z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与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y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z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之间有一一对应的关系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我们把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维向量的全体所组成的集合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0" checksum="3407529306"/>
                </a:ext>
              </a:extLst>
            </a:pP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baseline="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3</a:t>
            </a:r>
            <a:r>
              <a:rPr lang="en-US" altLang="zh-CN" sz="2400" dirty="0">
                <a:latin typeface="Times New Roman" panose="02020603050405020304" pitchFamily="18" charset="0"/>
                <a:sym typeface="Symbol" panose="05050102010706020507" pitchFamily="18" charset="2"/>
              </a:rPr>
              <a:t>=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{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r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|</a:t>
            </a:r>
            <a:r>
              <a:rPr lang="en-US" altLang="zh-CN" sz="2400" b="1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r 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=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y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z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baseline="300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x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y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z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</a:t>
            </a:r>
            <a:r>
              <a:rPr lang="en-US" altLang="zh-CN" sz="2400" b="1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en-US" altLang="zh-CN" sz="2400" dirty="0">
                <a:solidFill>
                  <a:schemeClr val="tx1"/>
                </a:solidFill>
                <a:latin typeface="Times New Roman" panose="02020603050405020304" pitchFamily="18" charset="0"/>
                <a:sym typeface="+mn-ea"/>
              </a:rPr>
              <a:t>}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叫做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维向量空间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7"/>
            </p:custDataLst>
          </p:nvPr>
        </p:nvSpPr>
        <p:spPr>
          <a:xfrm>
            <a:off x="524510" y="628332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98" grpId="1"/>
      <p:bldP spid="3" grpId="0" bldLvl="0" animBg="1"/>
      <p:bldP spid="3" grpId="1" animBg="1"/>
      <p:bldP spid="10" grpId="0"/>
      <p:bldP spid="10" grpId="1"/>
      <p:bldP spid="11" grpId="0" bldLvl="0" animBg="1"/>
      <p:bldP spid="11" grpId="1" animBg="1"/>
      <p:bldP spid="12" grpId="0" bldLvl="0" animBg="1"/>
      <p:bldP spid="12" grpId="1" animBg="1"/>
      <p:bldP spid="24" grpId="0" bldLvl="0" animBg="1"/>
      <p:bldP spid="2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567055"/>
            <a:ext cx="11519535" cy="122400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16230"/>
            <a:ext cx="1577977" cy="536575"/>
            <a:chOff x="6462443" y="604011"/>
            <a:chExt cx="1457971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457970" cy="536575"/>
              <a:chOff x="6816659" y="604011"/>
              <a:chExt cx="1457970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457970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781685"/>
            <a:ext cx="1010412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个有次序的数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所组成的数组称为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个数称为该向量的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3" name="PA-102231"/>
          <p:cNvSpPr/>
          <p:nvPr>
            <p:custDataLst>
              <p:tags r:id="rId3"/>
            </p:custDataLst>
          </p:nvPr>
        </p:nvSpPr>
        <p:spPr>
          <a:xfrm>
            <a:off x="506730" y="168973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56870" y="2117725"/>
            <a:ext cx="11519535" cy="86400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06730" y="1866900"/>
            <a:ext cx="1911987" cy="536575"/>
            <a:chOff x="6462443" y="604011"/>
            <a:chExt cx="1766579" cy="536575"/>
          </a:xfrm>
        </p:grpSpPr>
        <p:grpSp>
          <p:nvGrpSpPr>
            <p:cNvPr id="6" name="组合 5"/>
            <p:cNvGrpSpPr/>
            <p:nvPr/>
          </p:nvGrpSpPr>
          <p:grpSpPr>
            <a:xfrm>
              <a:off x="6462444" y="604011"/>
              <a:ext cx="1766578" cy="536575"/>
              <a:chOff x="6816659" y="604011"/>
              <a:chExt cx="1766578" cy="536575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6816659" y="604011"/>
                <a:ext cx="176657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24968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9" name="PA-102231"/>
            <p:cNvSpPr/>
            <p:nvPr>
              <p:custDataLst>
                <p:tags r:id="rId4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" name="Text Box 158"/>
          <p:cNvSpPr txBox="1"/>
          <p:nvPr/>
        </p:nvSpPr>
        <p:spPr>
          <a:xfrm>
            <a:off x="1041400" y="2399030"/>
            <a:ext cx="10104120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若干个同维数的列向量(或同维数的行向量)所组成的集合叫做向量组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1" name="PA-102231"/>
          <p:cNvSpPr/>
          <p:nvPr>
            <p:custDataLst>
              <p:tags r:id="rId5"/>
            </p:custDataLst>
          </p:nvPr>
        </p:nvSpPr>
        <p:spPr>
          <a:xfrm>
            <a:off x="524510" y="2878455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356870" y="3398520"/>
            <a:ext cx="11519535" cy="298800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06730" y="3061970"/>
            <a:ext cx="2205991" cy="536575"/>
            <a:chOff x="6462443" y="604011"/>
            <a:chExt cx="2038224" cy="536575"/>
          </a:xfrm>
        </p:grpSpPr>
        <p:grpSp>
          <p:nvGrpSpPr>
            <p:cNvPr id="14" name="组合 13"/>
            <p:cNvGrpSpPr/>
            <p:nvPr/>
          </p:nvGrpSpPr>
          <p:grpSpPr>
            <a:xfrm>
              <a:off x="6462444" y="604011"/>
              <a:ext cx="2038223" cy="536575"/>
              <a:chOff x="6816659" y="604011"/>
              <a:chExt cx="2038223" cy="536575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6816659" y="604011"/>
                <a:ext cx="20382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58469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向量举例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22" name="PA-102231"/>
            <p:cNvSpPr/>
            <p:nvPr>
              <p:custDataLst>
                <p:tags r:id="rId6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3" name="Text Box 158"/>
          <p:cNvSpPr txBox="1"/>
          <p:nvPr/>
        </p:nvSpPr>
        <p:spPr>
          <a:xfrm>
            <a:off x="1041400" y="3594100"/>
            <a:ext cx="10104120" cy="265811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在空间直角坐标系中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点集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indent="60960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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{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P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y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z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)|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by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cz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d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}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是一个平面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c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不全为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0)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</a:t>
            </a:r>
            <a:r>
              <a:rPr lang="en-US" altLang="zh-CN" sz="2000" dirty="0">
                <a:solidFill>
                  <a:srgbClr val="44546A"/>
                </a:solidFill>
                <a:latin typeface="Times New Roman" panose="02020603050405020304" pitchFamily="18" charset="0"/>
                <a:sym typeface="+mn-ea"/>
              </a:rPr>
              <a:t> 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</a:endParaRPr>
          </a:p>
          <a:p>
            <a:pPr indent="609600" algn="l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在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维向量空间中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向量集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</a:endParaRPr>
          </a:p>
          <a:p>
            <a:pPr indent="60960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{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|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r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x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y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z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T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ax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by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cz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d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}</a:t>
            </a:r>
            <a:endParaRPr lang="en-US" altLang="zh-CN" sz="2000" dirty="0">
              <a:solidFill>
                <a:srgbClr val="44546A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也叫做向量空间</a:t>
            </a:r>
            <a:r>
              <a:rPr lang="zh-CN" altLang="en-US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zh-CN" altLang="en-US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3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中的平面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并把</a:t>
            </a:r>
            <a:r>
              <a:rPr lang="zh-CN" altLang="en-US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 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作为它的图形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7"/>
            </p:custDataLst>
          </p:nvPr>
        </p:nvSpPr>
        <p:spPr>
          <a:xfrm>
            <a:off x="524510" y="628777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98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339090" y="605155"/>
            <a:ext cx="11519535" cy="129159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8950" y="354330"/>
            <a:ext cx="1577977" cy="536575"/>
            <a:chOff x="6462443" y="604011"/>
            <a:chExt cx="1457971" cy="536575"/>
          </a:xfrm>
        </p:grpSpPr>
        <p:grpSp>
          <p:nvGrpSpPr>
            <p:cNvPr id="15" name="组合 14"/>
            <p:cNvGrpSpPr/>
            <p:nvPr/>
          </p:nvGrpSpPr>
          <p:grpSpPr>
            <a:xfrm>
              <a:off x="6462444" y="604011"/>
              <a:ext cx="1457970" cy="536575"/>
              <a:chOff x="6816659" y="604011"/>
              <a:chExt cx="1457970" cy="53657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6816659" y="604011"/>
                <a:ext cx="1457970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068395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</a:t>
                </a:r>
                <a:endParaRPr lang="en-US" altLang="zh-CN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17" name="PA-102231"/>
            <p:cNvSpPr/>
            <p:nvPr>
              <p:custDataLst>
                <p:tags r:id="rId1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398" name="Text Box 158"/>
          <p:cNvSpPr txBox="1"/>
          <p:nvPr/>
        </p:nvSpPr>
        <p:spPr>
          <a:xfrm>
            <a:off x="1023620" y="838835"/>
            <a:ext cx="10104120" cy="847348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个有次序的数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Symbol" panose="05050102010706020507" pitchFamily="18" charset="2"/>
              </a:rPr>
              <a:t> 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所组成的数组称为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这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个数称为该向量的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个数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称为第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sym typeface="+mn-ea"/>
              </a:rPr>
              <a:t>i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个分量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33" name="PA-102231"/>
          <p:cNvSpPr/>
          <p:nvPr>
            <p:custDataLst>
              <p:tags r:id="rId3"/>
            </p:custDataLst>
          </p:nvPr>
        </p:nvSpPr>
        <p:spPr>
          <a:xfrm>
            <a:off x="506730" y="179451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356870" y="2270125"/>
            <a:ext cx="11519535" cy="929640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06730" y="2019300"/>
            <a:ext cx="1911987" cy="536575"/>
            <a:chOff x="6462443" y="604011"/>
            <a:chExt cx="1766579" cy="536575"/>
          </a:xfrm>
        </p:grpSpPr>
        <p:grpSp>
          <p:nvGrpSpPr>
            <p:cNvPr id="6" name="组合 5"/>
            <p:cNvGrpSpPr/>
            <p:nvPr/>
          </p:nvGrpSpPr>
          <p:grpSpPr>
            <a:xfrm>
              <a:off x="6462444" y="604011"/>
              <a:ext cx="1766578" cy="536575"/>
              <a:chOff x="6816659" y="604011"/>
              <a:chExt cx="1766578" cy="536575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6816659" y="604011"/>
                <a:ext cx="1766578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24968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向量组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9" name="PA-102231"/>
            <p:cNvSpPr/>
            <p:nvPr>
              <p:custDataLst>
                <p:tags r:id="rId4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10" name="Text Box 158"/>
          <p:cNvSpPr txBox="1"/>
          <p:nvPr/>
        </p:nvSpPr>
        <p:spPr>
          <a:xfrm>
            <a:off x="1041400" y="2570480"/>
            <a:ext cx="10104120" cy="442595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若干个同维数的列向量(或同维数的行向量)所组成的集合叫做向量组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11" name="PA-102231"/>
          <p:cNvSpPr/>
          <p:nvPr>
            <p:custDataLst>
              <p:tags r:id="rId5"/>
            </p:custDataLst>
          </p:nvPr>
        </p:nvSpPr>
        <p:spPr>
          <a:xfrm>
            <a:off x="524510" y="309753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356870" y="3608070"/>
            <a:ext cx="11519535" cy="2741295"/>
          </a:xfrm>
          <a:prstGeom prst="roundRect">
            <a:avLst>
              <a:gd name="adj" fmla="val 3499"/>
            </a:avLst>
          </a:prstGeom>
          <a:solidFill>
            <a:schemeClr val="bg1"/>
          </a:solidFill>
          <a:ln>
            <a:solidFill>
              <a:srgbClr val="B882D6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506730" y="3338195"/>
            <a:ext cx="2205991" cy="536575"/>
            <a:chOff x="6462443" y="604011"/>
            <a:chExt cx="2038224" cy="536575"/>
          </a:xfrm>
        </p:grpSpPr>
        <p:grpSp>
          <p:nvGrpSpPr>
            <p:cNvPr id="14" name="组合 13"/>
            <p:cNvGrpSpPr/>
            <p:nvPr/>
          </p:nvGrpSpPr>
          <p:grpSpPr>
            <a:xfrm>
              <a:off x="6462444" y="604011"/>
              <a:ext cx="2038223" cy="536575"/>
              <a:chOff x="6816659" y="604011"/>
              <a:chExt cx="2038223" cy="536575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6816659" y="604011"/>
                <a:ext cx="2038223" cy="53657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355600" sx="102000" sy="102000" algn="ctr" rotWithShape="0">
                  <a:schemeClr val="bg1">
                    <a:lumMod val="50000"/>
                    <a:alpha val="3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Rectangle 31"/>
              <p:cNvSpPr>
                <a:spLocks noChangeArrowheads="1"/>
              </p:cNvSpPr>
              <p:nvPr/>
            </p:nvSpPr>
            <p:spPr bwMode="auto">
              <a:xfrm>
                <a:off x="7206233" y="612901"/>
                <a:ext cx="1584698" cy="442595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  <a:effectLst/>
            </p:spPr>
            <p:txBody>
              <a:bodyPr wrap="square" lIns="0" tIns="0" rIns="0" bIns="0">
                <a:spAutoFit/>
              </a:bodyPr>
              <a:lstStyle>
                <a:defPPr>
                  <a:defRPr lang="zh-CN"/>
                </a:defPPr>
                <a:lvl1pPr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1pPr>
                <a:lvl2pPr marL="4572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2pPr>
                <a:lvl3pPr marL="9144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3pPr>
                <a:lvl4pPr marL="13716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4pPr>
                <a:lvl5pPr marL="1828800" algn="l" rtl="0" fontAlgn="base">
                  <a:lnSpc>
                    <a:spcPct val="120000"/>
                  </a:lnSpc>
                  <a:spcBef>
                    <a:spcPct val="0"/>
                  </a:spcBef>
                  <a:spcAft>
                    <a:spcPct val="0"/>
                  </a:spcAft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umimoji="1" sz="2600" kern="1200">
                    <a:solidFill>
                      <a:schemeClr val="tx2"/>
                    </a:solidFill>
                    <a:latin typeface="Times New Roman" panose="02020603050405020304" pitchFamily="18" charset="0"/>
                    <a:ea typeface="华文中宋" panose="02010600040101010101" pitchFamily="2" charset="-122"/>
                    <a:cs typeface="+mn-cs"/>
                  </a:defRPr>
                </a:lvl9pPr>
              </a:lstStyle>
              <a:p>
                <a:pPr algn="l">
                  <a:buFont typeface="Wingdings" panose="05000000000000000000" pitchFamily="2" charset="2"/>
                  <a:buChar char="v"/>
                </a:pPr>
                <a:r>
                  <a:rPr lang="zh-CN" altLang="en-US" sz="2400" b="1" spc="200" dirty="0">
                    <a:solidFill>
                      <a:srgbClr val="00B0F0"/>
                    </a:solidFill>
                    <a:uFillTx/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向量举例</a:t>
                </a:r>
                <a:endParaRPr lang="zh-CN" altLang="en-US" sz="2400" b="1" spc="200" dirty="0">
                  <a:solidFill>
                    <a:srgbClr val="00B0F0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sp>
          <p:nvSpPr>
            <p:cNvPr id="22" name="PA-102231"/>
            <p:cNvSpPr/>
            <p:nvPr>
              <p:custDataLst>
                <p:tags r:id="rId6"/>
              </p:custDataLst>
            </p:nvPr>
          </p:nvSpPr>
          <p:spPr>
            <a:xfrm>
              <a:off x="6462443" y="698500"/>
              <a:ext cx="99224" cy="325967"/>
            </a:xfrm>
            <a:prstGeom prst="rect">
              <a:avLst/>
            </a:prstGeom>
            <a:blipFill dpi="0" rotWithShape="0">
              <a:blip r:embed="rId2" cstate="print"/>
              <a:srcRect/>
              <a:stretch>
                <a:fillRect/>
              </a:stretch>
            </a:blipFill>
            <a:ln>
              <a:noFill/>
            </a:ln>
            <a:effectLst>
              <a:outerShdw blurRad="203200" dist="63500" dir="3000000" algn="ctr" rotWithShape="0">
                <a:schemeClr val="bg1">
                  <a:lumMod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dirty="0">
                <a:ln>
                  <a:solidFill>
                    <a:schemeClr val="bg1">
                      <a:lumMod val="95000"/>
                    </a:schemeClr>
                  </a:solidFill>
                </a:ln>
                <a:cs typeface="+mn-ea"/>
                <a:sym typeface="+mn-lt"/>
              </a:endParaRPr>
            </a:p>
          </p:txBody>
        </p:sp>
      </p:grpSp>
      <p:sp>
        <p:nvSpPr>
          <p:cNvPr id="23" name="Text Box 158"/>
          <p:cNvSpPr txBox="1"/>
          <p:nvPr/>
        </p:nvSpPr>
        <p:spPr>
          <a:xfrm>
            <a:off x="1041400" y="3927475"/>
            <a:ext cx="10104120" cy="2214880"/>
          </a:xfrm>
          <a:prstGeom prst="rect">
            <a:avLst/>
          </a:prstGeom>
          <a:noFill/>
          <a:ln w="38100">
            <a:noFill/>
          </a:ln>
        </p:spPr>
        <p:txBody>
          <a:bodyPr wrap="square" lIns="0" tIns="0" rIns="0" bIns="0">
            <a:spAutoFit/>
          </a:bodyPr>
          <a:lstStyle/>
          <a:p>
            <a:pPr indent="60960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extLst>
                <a:ext uri="{35155182-B16C-46BC-9424-99874614C6A1}">
                  <wpsdc:indentchars xmlns:wpsdc="http://www.wps.cn/officeDocument/2017/drawingmlCustomData" val="200" checksum="4158780845"/>
                </a:ext>
              </a:extLst>
            </a:pP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维向量的全体所组成的集合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i="1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{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|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</a:t>
            </a:r>
            <a:r>
              <a:rPr lang="en-US" altLang="zh-CN" sz="2400" dirty="0">
                <a:solidFill>
                  <a:srgbClr val="660066"/>
                </a:solidFill>
                <a:latin typeface="Symbol" panose="05050102010706020507" pitchFamily="18" charset="2"/>
                <a:ea typeface="华文中宋" panose="02010600040101010101" pitchFamily="2" charset="-122"/>
                <a:sym typeface="Symbol" panose="05050102010706020507" pitchFamily="18" charset="2"/>
              </a:rPr>
              <a:t>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</a:t>
            </a:r>
            <a:r>
              <a:rPr lang="en-US" altLang="zh-CN" sz="2400" dirty="0">
                <a:solidFill>
                  <a:srgbClr val="660066"/>
                </a:solidFill>
                <a:latin typeface="Symbol" panose="05050102010706020507" pitchFamily="18" charset="2"/>
                <a:ea typeface="华文中宋" panose="02010600040101010101" pitchFamily="2" charset="-122"/>
                <a:sym typeface="Symbol" panose="05050102010706020507" pitchFamily="18" charset="2"/>
              </a:rPr>
              <a:t>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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}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叫做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维向量空间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维向量的集合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{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| </a:t>
            </a:r>
            <a:r>
              <a:rPr lang="en-US" altLang="zh-CN" sz="2400" b="1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(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</a:t>
            </a:r>
            <a:r>
              <a:rPr lang="en-US" altLang="zh-CN" sz="2400" dirty="0">
                <a:solidFill>
                  <a:srgbClr val="660066"/>
                </a:solidFill>
                <a:latin typeface="Symbol" panose="05050102010706020507" pitchFamily="18" charset="2"/>
                <a:ea typeface="华文中宋" panose="02010600040101010101" pitchFamily="2" charset="-122"/>
                <a:sym typeface="Symbol" panose="05050102010706020507" pitchFamily="18" charset="2"/>
              </a:rPr>
              <a:t>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)</a:t>
            </a:r>
            <a:r>
              <a:rPr lang="en-US" altLang="zh-CN" sz="2400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T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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2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</a:t>
            </a:r>
            <a:r>
              <a:rPr lang="en-US" altLang="zh-CN" sz="2400" dirty="0">
                <a:solidFill>
                  <a:srgbClr val="660066"/>
                </a:solidFill>
                <a:latin typeface="Symbol" panose="05050102010706020507" pitchFamily="18" charset="2"/>
                <a:ea typeface="华文中宋" panose="02010600040101010101" pitchFamily="2" charset="-122"/>
                <a:sym typeface="Symbol" panose="05050102010706020507" pitchFamily="18" charset="2"/>
              </a:rPr>
              <a:t>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 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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a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x</a:t>
            </a:r>
            <a:r>
              <a:rPr lang="en-US" altLang="zh-CN" sz="2400" i="1" baseline="-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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b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}</a:t>
            </a:r>
            <a:endParaRPr lang="en-US" altLang="zh-CN" sz="2400" dirty="0">
              <a:solidFill>
                <a:srgbClr val="660066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叫做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维向量空间</a:t>
            </a:r>
            <a:r>
              <a:rPr lang="en-US" altLang="zh-CN" sz="2400" b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R</a:t>
            </a:r>
            <a:r>
              <a:rPr lang="en-US" altLang="zh-CN" sz="2400" i="1" baseline="300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中的</a:t>
            </a:r>
            <a:r>
              <a:rPr lang="en-US" altLang="zh-CN" sz="2400" i="1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n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</a:t>
            </a:r>
            <a:r>
              <a:rPr lang="en-US" altLang="zh-CN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+mn-ea"/>
              </a:rPr>
              <a:t>维超平面</a:t>
            </a:r>
            <a:r>
              <a:rPr lang="zh-CN" altLang="en-US" sz="2400" dirty="0">
                <a:solidFill>
                  <a:srgbClr val="660066"/>
                </a:solidFill>
                <a:latin typeface="Times New Roman" panose="02020603050405020304" pitchFamily="18" charset="0"/>
                <a:ea typeface="华文中宋" panose="02010600040101010101" pitchFamily="2" charset="-122"/>
                <a:sym typeface="Symbol" panose="05050102010706020507" pitchFamily="18" charset="2"/>
              </a:rPr>
              <a:t></a:t>
            </a:r>
            <a:endParaRPr lang="zh-CN" altLang="en-US" sz="2400" dirty="0">
              <a:solidFill>
                <a:srgbClr val="660066"/>
              </a:solidFill>
              <a:latin typeface="Times New Roman" panose="02020603050405020304" pitchFamily="18" charset="0"/>
              <a:ea typeface="华文中宋" panose="02010600040101010101" pitchFamily="2" charset="-122"/>
              <a:sym typeface="Symbol" panose="05050102010706020507" pitchFamily="18" charset="2"/>
            </a:endParaRPr>
          </a:p>
        </p:txBody>
      </p:sp>
      <p:sp>
        <p:nvSpPr>
          <p:cNvPr id="24" name="PA-102231"/>
          <p:cNvSpPr/>
          <p:nvPr>
            <p:custDataLst>
              <p:tags r:id="rId7"/>
            </p:custDataLst>
          </p:nvPr>
        </p:nvSpPr>
        <p:spPr>
          <a:xfrm>
            <a:off x="524510" y="6247130"/>
            <a:ext cx="11219815" cy="102235"/>
          </a:xfrm>
          <a:prstGeom prst="rect">
            <a:avLst/>
          </a:prstGeom>
          <a:blipFill dpi="0" rotWithShape="0">
            <a:blip r:embed="rId2" cstate="print"/>
            <a:srcRect/>
            <a:stretch>
              <a:fillRect/>
            </a:stretch>
          </a:blipFill>
          <a:ln>
            <a:noFill/>
          </a:ln>
          <a:effectLst>
            <a:outerShdw blurRad="203200" dist="63500" dir="3000000" algn="ctr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n>
                <a:solidFill>
                  <a:schemeClr val="bg1">
                    <a:lumMod val="95000"/>
                  </a:schemeClr>
                </a:solidFill>
              </a:ln>
              <a:cs typeface="+mn-ea"/>
              <a:sym typeface="+mn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98" grpId="1"/>
    </p:bldLst>
  </p:timing>
</p:sld>
</file>

<file path=ppt/tags/tag1.xml><?xml version="1.0" encoding="utf-8"?>
<p:tagLst xmlns:p="http://schemas.openxmlformats.org/presentationml/2006/main">
  <p:tag name="PA" val="v5.2.9"/>
</p:tagLst>
</file>

<file path=ppt/tags/tag10.xml><?xml version="1.0" encoding="utf-8"?>
<p:tagLst xmlns:p="http://schemas.openxmlformats.org/presentationml/2006/main">
  <p:tag name="PA" val="v5.2.9"/>
</p:tagLst>
</file>

<file path=ppt/tags/tag11.xml><?xml version="1.0" encoding="utf-8"?>
<p:tagLst xmlns:p="http://schemas.openxmlformats.org/presentationml/2006/main">
  <p:tag name="PA" val="v5.2.9"/>
</p:tagLst>
</file>

<file path=ppt/tags/tag12.xml><?xml version="1.0" encoding="utf-8"?>
<p:tagLst xmlns:p="http://schemas.openxmlformats.org/presentationml/2006/main">
  <p:tag name="PA" val="v5.2.9"/>
</p:tagLst>
</file>

<file path=ppt/tags/tag13.xml><?xml version="1.0" encoding="utf-8"?>
<p:tagLst xmlns:p="http://schemas.openxmlformats.org/presentationml/2006/main">
  <p:tag name="PA" val="v5.2.9"/>
</p:tagLst>
</file>

<file path=ppt/tags/tag14.xml><?xml version="1.0" encoding="utf-8"?>
<p:tagLst xmlns:p="http://schemas.openxmlformats.org/presentationml/2006/main">
  <p:tag name="PA" val="v5.2.9"/>
</p:tagLst>
</file>

<file path=ppt/tags/tag15.xml><?xml version="1.0" encoding="utf-8"?>
<p:tagLst xmlns:p="http://schemas.openxmlformats.org/presentationml/2006/main">
  <p:tag name="PA" val="v5.2.9"/>
</p:tagLst>
</file>

<file path=ppt/tags/tag16.xml><?xml version="1.0" encoding="utf-8"?>
<p:tagLst xmlns:p="http://schemas.openxmlformats.org/presentationml/2006/main">
  <p:tag name="PA" val="v5.2.9"/>
</p:tagLst>
</file>

<file path=ppt/tags/tag17.xml><?xml version="1.0" encoding="utf-8"?>
<p:tagLst xmlns:p="http://schemas.openxmlformats.org/presentationml/2006/main">
  <p:tag name="PA" val="v5.2.9"/>
</p:tagLst>
</file>

<file path=ppt/tags/tag18.xml><?xml version="1.0" encoding="utf-8"?>
<p:tagLst xmlns:p="http://schemas.openxmlformats.org/presentationml/2006/main">
  <p:tag name="PA" val="v5.2.9"/>
</p:tagLst>
</file>

<file path=ppt/tags/tag19.xml><?xml version="1.0" encoding="utf-8"?>
<p:tagLst xmlns:p="http://schemas.openxmlformats.org/presentationml/2006/main">
  <p:tag name="PA" val="v5.2.9"/>
</p:tagLst>
</file>

<file path=ppt/tags/tag2.xml><?xml version="1.0" encoding="utf-8"?>
<p:tagLst xmlns:p="http://schemas.openxmlformats.org/presentationml/2006/main">
  <p:tag name="PA" val="v5.2.9"/>
</p:tagLst>
</file>

<file path=ppt/tags/tag20.xml><?xml version="1.0" encoding="utf-8"?>
<p:tagLst xmlns:p="http://schemas.openxmlformats.org/presentationml/2006/main">
  <p:tag name="PA" val="v5.2.9"/>
</p:tagLst>
</file>

<file path=ppt/tags/tag21.xml><?xml version="1.0" encoding="utf-8"?>
<p:tagLst xmlns:p="http://schemas.openxmlformats.org/presentationml/2006/main">
  <p:tag name="PA" val="v5.2.9"/>
</p:tagLst>
</file>

<file path=ppt/tags/tag22.xml><?xml version="1.0" encoding="utf-8"?>
<p:tagLst xmlns:p="http://schemas.openxmlformats.org/presentationml/2006/main">
  <p:tag name="PA" val="v5.2.9"/>
</p:tagLst>
</file>

<file path=ppt/tags/tag23.xml><?xml version="1.0" encoding="utf-8"?>
<p:tagLst xmlns:p="http://schemas.openxmlformats.org/presentationml/2006/main">
  <p:tag name="PA" val="v5.2.9"/>
</p:tagLst>
</file>

<file path=ppt/tags/tag24.xml><?xml version="1.0" encoding="utf-8"?>
<p:tagLst xmlns:p="http://schemas.openxmlformats.org/presentationml/2006/main">
  <p:tag name="PA" val="v5.2.9"/>
</p:tagLst>
</file>

<file path=ppt/tags/tag25.xml><?xml version="1.0" encoding="utf-8"?>
<p:tagLst xmlns:p="http://schemas.openxmlformats.org/presentationml/2006/main">
  <p:tag name="PA" val="v5.2.9"/>
</p:tagLst>
</file>

<file path=ppt/tags/tag26.xml><?xml version="1.0" encoding="utf-8"?>
<p:tagLst xmlns:p="http://schemas.openxmlformats.org/presentationml/2006/main">
  <p:tag name="PA" val="v5.2.9"/>
</p:tagLst>
</file>

<file path=ppt/tags/tag27.xml><?xml version="1.0" encoding="utf-8"?>
<p:tagLst xmlns:p="http://schemas.openxmlformats.org/presentationml/2006/main">
  <p:tag name="PA" val="v5.2.9"/>
</p:tagLst>
</file>

<file path=ppt/tags/tag28.xml><?xml version="1.0" encoding="utf-8"?>
<p:tagLst xmlns:p="http://schemas.openxmlformats.org/presentationml/2006/main">
  <p:tag name="PA" val="v5.2.9"/>
</p:tagLst>
</file>

<file path=ppt/tags/tag29.xml><?xml version="1.0" encoding="utf-8"?>
<p:tagLst xmlns:p="http://schemas.openxmlformats.org/presentationml/2006/main">
  <p:tag name="PA" val="v5.2.9"/>
</p:tagLst>
</file>

<file path=ppt/tags/tag3.xml><?xml version="1.0" encoding="utf-8"?>
<p:tagLst xmlns:p="http://schemas.openxmlformats.org/presentationml/2006/main">
  <p:tag name="PA" val="v5.2.9"/>
</p:tagLst>
</file>

<file path=ppt/tags/tag30.xml><?xml version="1.0" encoding="utf-8"?>
<p:tagLst xmlns:p="http://schemas.openxmlformats.org/presentationml/2006/main">
  <p:tag name="PA" val="v5.2.9"/>
</p:tagLst>
</file>

<file path=ppt/tags/tag31.xml><?xml version="1.0" encoding="utf-8"?>
<p:tagLst xmlns:p="http://schemas.openxmlformats.org/presentationml/2006/main">
  <p:tag name="PA" val="v5.2.9"/>
</p:tagLst>
</file>

<file path=ppt/tags/tag32.xml><?xml version="1.0" encoding="utf-8"?>
<p:tagLst xmlns:p="http://schemas.openxmlformats.org/presentationml/2006/main">
  <p:tag name="PA" val="v5.2.9"/>
</p:tagLst>
</file>

<file path=ppt/tags/tag33.xml><?xml version="1.0" encoding="utf-8"?>
<p:tagLst xmlns:p="http://schemas.openxmlformats.org/presentationml/2006/main">
  <p:tag name="PA" val="v5.2.9"/>
</p:tagLst>
</file>

<file path=ppt/tags/tag34.xml><?xml version="1.0" encoding="utf-8"?>
<p:tagLst xmlns:p="http://schemas.openxmlformats.org/presentationml/2006/main">
  <p:tag name="PA" val="v5.2.9"/>
</p:tagLst>
</file>

<file path=ppt/tags/tag35.xml><?xml version="1.0" encoding="utf-8"?>
<p:tagLst xmlns:p="http://schemas.openxmlformats.org/presentationml/2006/main">
  <p:tag name="PA" val="v5.2.9"/>
</p:tagLst>
</file>

<file path=ppt/tags/tag36.xml><?xml version="1.0" encoding="utf-8"?>
<p:tagLst xmlns:p="http://schemas.openxmlformats.org/presentationml/2006/main">
  <p:tag name="PA" val="v5.2.9"/>
</p:tagLst>
</file>

<file path=ppt/tags/tag37.xml><?xml version="1.0" encoding="utf-8"?>
<p:tagLst xmlns:p="http://schemas.openxmlformats.org/presentationml/2006/main">
  <p:tag name="PA" val="v5.2.9"/>
</p:tagLst>
</file>

<file path=ppt/tags/tag38.xml><?xml version="1.0" encoding="utf-8"?>
<p:tagLst xmlns:p="http://schemas.openxmlformats.org/presentationml/2006/main">
  <p:tag name="PA" val="v5.2.9"/>
</p:tagLst>
</file>

<file path=ppt/tags/tag39.xml><?xml version="1.0" encoding="utf-8"?>
<p:tagLst xmlns:p="http://schemas.openxmlformats.org/presentationml/2006/main">
  <p:tag name="PA" val="v5.2.9"/>
</p:tagLst>
</file>

<file path=ppt/tags/tag4.xml><?xml version="1.0" encoding="utf-8"?>
<p:tagLst xmlns:p="http://schemas.openxmlformats.org/presentationml/2006/main">
  <p:tag name="PA" val="v5.2.9"/>
</p:tagLst>
</file>

<file path=ppt/tags/tag40.xml><?xml version="1.0" encoding="utf-8"?>
<p:tagLst xmlns:p="http://schemas.openxmlformats.org/presentationml/2006/main">
  <p:tag name="PA" val="v5.2.9"/>
</p:tagLst>
</file>

<file path=ppt/tags/tag41.xml><?xml version="1.0" encoding="utf-8"?>
<p:tagLst xmlns:p="http://schemas.openxmlformats.org/presentationml/2006/main">
  <p:tag name="PA" val="v5.2.9"/>
</p:tagLst>
</file>

<file path=ppt/tags/tag42.xml><?xml version="1.0" encoding="utf-8"?>
<p:tagLst xmlns:p="http://schemas.openxmlformats.org/presentationml/2006/main">
  <p:tag name="PA" val="v5.2.9"/>
</p:tagLst>
</file>

<file path=ppt/tags/tag43.xml><?xml version="1.0" encoding="utf-8"?>
<p:tagLst xmlns:p="http://schemas.openxmlformats.org/presentationml/2006/main">
  <p:tag name="PA" val="v5.2.9"/>
</p:tagLst>
</file>

<file path=ppt/tags/tag44.xml><?xml version="1.0" encoding="utf-8"?>
<p:tagLst xmlns:p="http://schemas.openxmlformats.org/presentationml/2006/main">
  <p:tag name="PA" val="v5.2.9"/>
</p:tagLst>
</file>

<file path=ppt/tags/tag45.xml><?xml version="1.0" encoding="utf-8"?>
<p:tagLst xmlns:p="http://schemas.openxmlformats.org/presentationml/2006/main">
  <p:tag name="PA" val="v5.2.9"/>
</p:tagLst>
</file>

<file path=ppt/tags/tag46.xml><?xml version="1.0" encoding="utf-8"?>
<p:tagLst xmlns:p="http://schemas.openxmlformats.org/presentationml/2006/main">
  <p:tag name="PA" val="v5.2.9"/>
</p:tagLst>
</file>

<file path=ppt/tags/tag47.xml><?xml version="1.0" encoding="utf-8"?>
<p:tagLst xmlns:p="http://schemas.openxmlformats.org/presentationml/2006/main">
  <p:tag name="PA" val="v5.2.9"/>
</p:tagLst>
</file>

<file path=ppt/tags/tag48.xml><?xml version="1.0" encoding="utf-8"?>
<p:tagLst xmlns:p="http://schemas.openxmlformats.org/presentationml/2006/main">
  <p:tag name="PA" val="v5.2.9"/>
</p:tagLst>
</file>

<file path=ppt/tags/tag49.xml><?xml version="1.0" encoding="utf-8"?>
<p:tagLst xmlns:p="http://schemas.openxmlformats.org/presentationml/2006/main">
  <p:tag name="PA" val="v5.2.9"/>
</p:tagLst>
</file>

<file path=ppt/tags/tag5.xml><?xml version="1.0" encoding="utf-8"?>
<p:tagLst xmlns:p="http://schemas.openxmlformats.org/presentationml/2006/main">
  <p:tag name="PA" val="v5.2.9"/>
</p:tagLst>
</file>

<file path=ppt/tags/tag50.xml><?xml version="1.0" encoding="utf-8"?>
<p:tagLst xmlns:p="http://schemas.openxmlformats.org/presentationml/2006/main">
  <p:tag name="PA" val="v5.2.9"/>
</p:tagLst>
</file>

<file path=ppt/tags/tag51.xml><?xml version="1.0" encoding="utf-8"?>
<p:tagLst xmlns:p="http://schemas.openxmlformats.org/presentationml/2006/main">
  <p:tag name="PA" val="v5.2.9"/>
</p:tagLst>
</file>

<file path=ppt/tags/tag52.xml><?xml version="1.0" encoding="utf-8"?>
<p:tagLst xmlns:p="http://schemas.openxmlformats.org/presentationml/2006/main">
  <p:tag name="PA" val="v5.2.9"/>
</p:tagLst>
</file>

<file path=ppt/tags/tag53.xml><?xml version="1.0" encoding="utf-8"?>
<p:tagLst xmlns:p="http://schemas.openxmlformats.org/presentationml/2006/main">
  <p:tag name="PA" val="v5.2.9"/>
</p:tagLst>
</file>

<file path=ppt/tags/tag54.xml><?xml version="1.0" encoding="utf-8"?>
<p:tagLst xmlns:p="http://schemas.openxmlformats.org/presentationml/2006/main">
  <p:tag name="PA" val="v5.2.9"/>
</p:tagLst>
</file>

<file path=ppt/tags/tag55.xml><?xml version="1.0" encoding="utf-8"?>
<p:tagLst xmlns:p="http://schemas.openxmlformats.org/presentationml/2006/main">
  <p:tag name="PA" val="v5.2.9"/>
</p:tagLst>
</file>

<file path=ppt/tags/tag56.xml><?xml version="1.0" encoding="utf-8"?>
<p:tagLst xmlns:p="http://schemas.openxmlformats.org/presentationml/2006/main">
  <p:tag name="PA" val="v5.2.9"/>
</p:tagLst>
</file>

<file path=ppt/tags/tag57.xml><?xml version="1.0" encoding="utf-8"?>
<p:tagLst xmlns:p="http://schemas.openxmlformats.org/presentationml/2006/main">
  <p:tag name="PA" val="v5.2.9"/>
</p:tagLst>
</file>

<file path=ppt/tags/tag58.xml><?xml version="1.0" encoding="utf-8"?>
<p:tagLst xmlns:p="http://schemas.openxmlformats.org/presentationml/2006/main">
  <p:tag name="PA" val="v5.2.9"/>
</p:tagLst>
</file>

<file path=ppt/tags/tag59.xml><?xml version="1.0" encoding="utf-8"?>
<p:tagLst xmlns:p="http://schemas.openxmlformats.org/presentationml/2006/main">
  <p:tag name="PA" val="v5.2.9"/>
</p:tagLst>
</file>

<file path=ppt/tags/tag6.xml><?xml version="1.0" encoding="utf-8"?>
<p:tagLst xmlns:p="http://schemas.openxmlformats.org/presentationml/2006/main">
  <p:tag name="PA" val="v5.2.9"/>
</p:tagLst>
</file>

<file path=ppt/tags/tag60.xml><?xml version="1.0" encoding="utf-8"?>
<p:tagLst xmlns:p="http://schemas.openxmlformats.org/presentationml/2006/main">
  <p:tag name="PA" val="v5.2.9"/>
</p:tagLst>
</file>

<file path=ppt/tags/tag61.xml><?xml version="1.0" encoding="utf-8"?>
<p:tagLst xmlns:p="http://schemas.openxmlformats.org/presentationml/2006/main">
  <p:tag name="PA" val="v5.2.9"/>
</p:tagLst>
</file>

<file path=ppt/tags/tag62.xml><?xml version="1.0" encoding="utf-8"?>
<p:tagLst xmlns:p="http://schemas.openxmlformats.org/presentationml/2006/main">
  <p:tag name="PA" val="v5.2.9"/>
</p:tagLst>
</file>

<file path=ppt/tags/tag63.xml><?xml version="1.0" encoding="utf-8"?>
<p:tagLst xmlns:p="http://schemas.openxmlformats.org/presentationml/2006/main">
  <p:tag name="PA" val="v5.2.9"/>
</p:tagLst>
</file>

<file path=ppt/tags/tag64.xml><?xml version="1.0" encoding="utf-8"?>
<p:tagLst xmlns:p="http://schemas.openxmlformats.org/presentationml/2006/main">
  <p:tag name="PA" val="v5.2.9"/>
</p:tagLst>
</file>

<file path=ppt/tags/tag65.xml><?xml version="1.0" encoding="utf-8"?>
<p:tagLst xmlns:p="http://schemas.openxmlformats.org/presentationml/2006/main">
  <p:tag name="PA" val="v5.2.9"/>
</p:tagLst>
</file>

<file path=ppt/tags/tag66.xml><?xml version="1.0" encoding="utf-8"?>
<p:tagLst xmlns:p="http://schemas.openxmlformats.org/presentationml/2006/main">
  <p:tag name="PA" val="v5.2.9"/>
</p:tagLst>
</file>

<file path=ppt/tags/tag67.xml><?xml version="1.0" encoding="utf-8"?>
<p:tagLst xmlns:p="http://schemas.openxmlformats.org/presentationml/2006/main">
  <p:tag name="PA" val="v5.2.9"/>
</p:tagLst>
</file>

<file path=ppt/tags/tag68.xml><?xml version="1.0" encoding="utf-8"?>
<p:tagLst xmlns:p="http://schemas.openxmlformats.org/presentationml/2006/main">
  <p:tag name="PA" val="v5.2.9"/>
</p:tagLst>
</file>

<file path=ppt/tags/tag69.xml><?xml version="1.0" encoding="utf-8"?>
<p:tagLst xmlns:p="http://schemas.openxmlformats.org/presentationml/2006/main">
  <p:tag name="PA" val="v5.2.9"/>
</p:tagLst>
</file>

<file path=ppt/tags/tag7.xml><?xml version="1.0" encoding="utf-8"?>
<p:tagLst xmlns:p="http://schemas.openxmlformats.org/presentationml/2006/main">
  <p:tag name="PA" val="v5.2.9"/>
</p:tagLst>
</file>

<file path=ppt/tags/tag70.xml><?xml version="1.0" encoding="utf-8"?>
<p:tagLst xmlns:p="http://schemas.openxmlformats.org/presentationml/2006/main">
  <p:tag name="PA" val="v5.2.9"/>
</p:tagLst>
</file>

<file path=ppt/tags/tag71.xml><?xml version="1.0" encoding="utf-8"?>
<p:tagLst xmlns:p="http://schemas.openxmlformats.org/presentationml/2006/main">
  <p:tag name="PA" val="v5.2.9"/>
</p:tagLst>
</file>

<file path=ppt/tags/tag72.xml><?xml version="1.0" encoding="utf-8"?>
<p:tagLst xmlns:p="http://schemas.openxmlformats.org/presentationml/2006/main">
  <p:tag name="PA" val="v5.2.9"/>
</p:tagLst>
</file>

<file path=ppt/tags/tag73.xml><?xml version="1.0" encoding="utf-8"?>
<p:tagLst xmlns:p="http://schemas.openxmlformats.org/presentationml/2006/main">
  <p:tag name="PA" val="v5.2.9"/>
</p:tagLst>
</file>

<file path=ppt/tags/tag74.xml><?xml version="1.0" encoding="utf-8"?>
<p:tagLst xmlns:p="http://schemas.openxmlformats.org/presentationml/2006/main">
  <p:tag name="PA" val="v5.2.9"/>
</p:tagLst>
</file>

<file path=ppt/tags/tag75.xml><?xml version="1.0" encoding="utf-8"?>
<p:tagLst xmlns:p="http://schemas.openxmlformats.org/presentationml/2006/main">
  <p:tag name="PA" val="v5.2.9"/>
</p:tagLst>
</file>

<file path=ppt/tags/tag76.xml><?xml version="1.0" encoding="utf-8"?>
<p:tagLst xmlns:p="http://schemas.openxmlformats.org/presentationml/2006/main">
  <p:tag name="PA" val="v5.2.9"/>
</p:tagLst>
</file>

<file path=ppt/tags/tag77.xml><?xml version="1.0" encoding="utf-8"?>
<p:tagLst xmlns:p="http://schemas.openxmlformats.org/presentationml/2006/main">
  <p:tag name="PA" val="v5.2.9"/>
</p:tagLst>
</file>

<file path=ppt/tags/tag78.xml><?xml version="1.0" encoding="utf-8"?>
<p:tagLst xmlns:p="http://schemas.openxmlformats.org/presentationml/2006/main">
  <p:tag name="PA" val="v5.2.9"/>
</p:tagLst>
</file>

<file path=ppt/tags/tag79.xml><?xml version="1.0" encoding="utf-8"?>
<p:tagLst xmlns:p="http://schemas.openxmlformats.org/presentationml/2006/main">
  <p:tag name="PA" val="v5.2.9"/>
</p:tagLst>
</file>

<file path=ppt/tags/tag8.xml><?xml version="1.0" encoding="utf-8"?>
<p:tagLst xmlns:p="http://schemas.openxmlformats.org/presentationml/2006/main">
  <p:tag name="PA" val="v5.2.9"/>
</p:tagLst>
</file>

<file path=ppt/tags/tag80.xml><?xml version="1.0" encoding="utf-8"?>
<p:tagLst xmlns:p="http://schemas.openxmlformats.org/presentationml/2006/main">
  <p:tag name="PA" val="v5.2.9"/>
</p:tagLst>
</file>

<file path=ppt/tags/tag81.xml><?xml version="1.0" encoding="utf-8"?>
<p:tagLst xmlns:p="http://schemas.openxmlformats.org/presentationml/2006/main">
  <p:tag name="PA" val="v5.2.9"/>
</p:tagLst>
</file>

<file path=ppt/tags/tag82.xml><?xml version="1.0" encoding="utf-8"?>
<p:tagLst xmlns:p="http://schemas.openxmlformats.org/presentationml/2006/main">
  <p:tag name="PA" val="v5.2.9"/>
</p:tagLst>
</file>

<file path=ppt/tags/tag83.xml><?xml version="1.0" encoding="utf-8"?>
<p:tagLst xmlns:p="http://schemas.openxmlformats.org/presentationml/2006/main">
  <p:tag name="COMMONDATA" val="eyJoZGlkIjoiZTFmNmVjYmYzY2I4MmMzYjM3NmJkNzVlMTU1MTI0ZDYifQ=="/>
  <p:tag name="KSO_WPP_MARK_KEY" val="0a2bc0db-dab4-4517-9636-bbe90702d272"/>
  <p:tag name="commondata" val="eyJoZGlkIjoiNjZhNTI4ODhlNTA4MmU2M2I1NDIyMmIzZDdlOTBlYjgifQ=="/>
</p:tagLst>
</file>

<file path=ppt/tags/tag9.xml><?xml version="1.0" encoding="utf-8"?>
<p:tagLst xmlns:p="http://schemas.openxmlformats.org/presentationml/2006/main">
  <p:tag name="PA" val="v5.2.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 cstate="print">
            <a:alphaModFix amt="86000"/>
          </a:blip>
          <a:stretch>
            <a:fillRect/>
          </a:stretch>
        </a:blip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>
            <a:cs typeface="+mn-ea"/>
            <a:sym typeface="+mn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6951</Words>
  <Application>WPS 演示</Application>
  <PresentationFormat>宽屏</PresentationFormat>
  <Paragraphs>552</Paragraphs>
  <Slides>32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36</vt:i4>
      </vt:variant>
      <vt:variant>
        <vt:lpstr>幻灯片标题</vt:lpstr>
      </vt:variant>
      <vt:variant>
        <vt:i4>32</vt:i4>
      </vt:variant>
    </vt:vector>
  </HeadingPairs>
  <TitlesOfParts>
    <vt:vector size="86" baseType="lpstr">
      <vt:lpstr>Arial</vt:lpstr>
      <vt:lpstr>宋体</vt:lpstr>
      <vt:lpstr>Wingdings</vt:lpstr>
      <vt:lpstr>字魂36号-正文宋楷</vt:lpstr>
      <vt:lpstr>微软雅黑</vt:lpstr>
      <vt:lpstr>黑体</vt:lpstr>
      <vt:lpstr>Calibri</vt:lpstr>
      <vt:lpstr>华文中宋</vt:lpstr>
      <vt:lpstr>方正大标宋简体</vt:lpstr>
      <vt:lpstr>华文隶书</vt:lpstr>
      <vt:lpstr>Times New Roman</vt:lpstr>
      <vt:lpstr>Symbol</vt:lpstr>
      <vt:lpstr>Arial Unicode MS</vt:lpstr>
      <vt:lpstr>楷体_GB2312</vt:lpstr>
      <vt:lpstr>新宋体</vt:lpstr>
      <vt:lpstr>Symbol</vt:lpstr>
      <vt:lpstr>等线</vt:lpstr>
      <vt:lpstr>Office 主题​​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</dc:creator>
  <cp:lastModifiedBy>孙岩</cp:lastModifiedBy>
  <cp:revision>208</cp:revision>
  <cp:lastPrinted>2023-01-12T01:39:00Z</cp:lastPrinted>
  <dcterms:created xsi:type="dcterms:W3CDTF">2022-03-18T02:23:00Z</dcterms:created>
  <dcterms:modified xsi:type="dcterms:W3CDTF">2024-10-28T02:55:07Z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mmondata">
    <vt:lpwstr>eyJoZGlkIjoiNWQxOTAzMDA0MDE2MDZmODIxZGJjN2YzMTM4MTRjNWMifQ==</vt:lpwstr>
  </property>
  <property fmtid="{D5CDD505-2E9C-101B-9397-08002B2CF9AE}" pid="3" name="ICV">
    <vt:lpwstr>759FB0138BF24BA49E83BB0A9E4E8182</vt:lpwstr>
  </property>
  <property fmtid="{D5CDD505-2E9C-101B-9397-08002B2CF9AE}" pid="4" name="KSOProductBuildVer">
    <vt:lpwstr>2052-12.1.0.18240</vt:lpwstr>
  </property>
</Properties>
</file>

<file path=docProps/thumbnail.jpeg>
</file>